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5"/>
  </p:notesMasterIdLst>
  <p:sldIdLst>
    <p:sldId id="256" r:id="rId2"/>
    <p:sldId id="305" r:id="rId3"/>
    <p:sldId id="309" r:id="rId4"/>
    <p:sldId id="324" r:id="rId5"/>
    <p:sldId id="308" r:id="rId6"/>
    <p:sldId id="315" r:id="rId7"/>
    <p:sldId id="318" r:id="rId8"/>
    <p:sldId id="263" r:id="rId9"/>
    <p:sldId id="317" r:id="rId10"/>
    <p:sldId id="314" r:id="rId11"/>
    <p:sldId id="303" r:id="rId12"/>
    <p:sldId id="316" r:id="rId13"/>
    <p:sldId id="319" r:id="rId14"/>
    <p:sldId id="312" r:id="rId15"/>
    <p:sldId id="323" r:id="rId16"/>
    <p:sldId id="280" r:id="rId17"/>
    <p:sldId id="320" r:id="rId18"/>
    <p:sldId id="282" r:id="rId19"/>
    <p:sldId id="284" r:id="rId20"/>
    <p:sldId id="285" r:id="rId21"/>
    <p:sldId id="286" r:id="rId22"/>
    <p:sldId id="287" r:id="rId23"/>
    <p:sldId id="288" r:id="rId24"/>
    <p:sldId id="289" r:id="rId25"/>
    <p:sldId id="283" r:id="rId26"/>
    <p:sldId id="281" r:id="rId27"/>
    <p:sldId id="290" r:id="rId28"/>
    <p:sldId id="294" r:id="rId29"/>
    <p:sldId id="295" r:id="rId30"/>
    <p:sldId id="293" r:id="rId31"/>
    <p:sldId id="291" r:id="rId32"/>
    <p:sldId id="292" r:id="rId33"/>
    <p:sldId id="322" r:id="rId3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FFCC"/>
    <a:srgbClr val="FFFF99"/>
    <a:srgbClr val="800000"/>
    <a:srgbClr val="CC0000"/>
    <a:srgbClr val="392117"/>
    <a:srgbClr val="FFE7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7"/>
    <p:restoredTop sz="94679"/>
  </p:normalViewPr>
  <p:slideViewPr>
    <p:cSldViewPr snapToGrid="0" snapToObjects="1">
      <p:cViewPr varScale="1">
        <p:scale>
          <a:sx n="70" d="100"/>
          <a:sy n="70" d="100"/>
        </p:scale>
        <p:origin x="71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0650CF-66C1-D549-80E1-EAA2C63765C9}" type="datetimeFigureOut">
              <a:rPr lang="ru-RU" smtClean="0"/>
              <a:t>28.09.2016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B2ABA2-0A71-0149-8C19-97A6FC2DE5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3192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B2ABA2-0A71-0149-8C19-97A6FC2DE57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435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B2ABA2-0A71-0149-8C19-97A6FC2DE57F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9097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B2ABA2-0A71-0149-8C19-97A6FC2DE57F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3875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B2ABA2-0A71-0149-8C19-97A6FC2DE57F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7832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B2ABA2-0A71-0149-8C19-97A6FC2DE57F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2918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B2ABA2-0A71-0149-8C19-97A6FC2DE57F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3390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B2ABA2-0A71-0149-8C19-97A6FC2DE57F}" type="slidenum">
              <a:rPr lang="ru-RU" smtClean="0"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247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B2ABA2-0A71-0149-8C19-97A6FC2DE57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3810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B2ABA2-0A71-0149-8C19-97A6FC2DE57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4461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B2ABA2-0A71-0149-8C19-97A6FC2DE57F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4533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B2ABA2-0A71-0149-8C19-97A6FC2DE57F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2916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B2ABA2-0A71-0149-8C19-97A6FC2DE57F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1242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B2ABA2-0A71-0149-8C19-97A6FC2DE57F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9280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B2ABA2-0A71-0149-8C19-97A6FC2DE57F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1943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B2ABA2-0A71-0149-8C19-97A6FC2DE57F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721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E3EF8-4D1E-4C41-8D95-7523E5F8FF06}" type="datetimeFigureOut">
              <a:rPr lang="ru-RU" smtClean="0"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D98C5-3931-494C-8A6E-07C226C009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75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E3EF8-4D1E-4C41-8D95-7523E5F8FF06}" type="datetimeFigureOut">
              <a:rPr lang="ru-RU" smtClean="0"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D98C5-3931-494C-8A6E-07C226C009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90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E3EF8-4D1E-4C41-8D95-7523E5F8FF06}" type="datetimeFigureOut">
              <a:rPr lang="ru-RU" smtClean="0"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D98C5-3931-494C-8A6E-07C226C009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646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E3EF8-4D1E-4C41-8D95-7523E5F8FF06}" type="datetimeFigureOut">
              <a:rPr lang="ru-RU" smtClean="0"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D98C5-3931-494C-8A6E-07C226C009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10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E3EF8-4D1E-4C41-8D95-7523E5F8FF06}" type="datetimeFigureOut">
              <a:rPr lang="ru-RU" smtClean="0"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D98C5-3931-494C-8A6E-07C226C009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278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E3EF8-4D1E-4C41-8D95-7523E5F8FF06}" type="datetimeFigureOut">
              <a:rPr lang="ru-RU" smtClean="0"/>
              <a:t>28.09.2016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D98C5-3931-494C-8A6E-07C226C009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710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E3EF8-4D1E-4C41-8D95-7523E5F8FF06}" type="datetimeFigureOut">
              <a:rPr lang="ru-RU" smtClean="0"/>
              <a:t>28.09.2016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D98C5-3931-494C-8A6E-07C226C009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822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E3EF8-4D1E-4C41-8D95-7523E5F8FF06}" type="datetimeFigureOut">
              <a:rPr lang="ru-RU" smtClean="0"/>
              <a:t>28.09.2016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D98C5-3931-494C-8A6E-07C226C009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999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E3EF8-4D1E-4C41-8D95-7523E5F8FF06}" type="datetimeFigureOut">
              <a:rPr lang="ru-RU" smtClean="0"/>
              <a:t>28.09.2016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D98C5-3931-494C-8A6E-07C226C009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400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E3EF8-4D1E-4C41-8D95-7523E5F8FF06}" type="datetimeFigureOut">
              <a:rPr lang="ru-RU" smtClean="0"/>
              <a:t>28.09.2016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D98C5-3931-494C-8A6E-07C226C009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074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E3EF8-4D1E-4C41-8D95-7523E5F8FF06}" type="datetimeFigureOut">
              <a:rPr lang="ru-RU" smtClean="0"/>
              <a:t>28.09.2016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D98C5-3931-494C-8A6E-07C226C009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94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E3EF8-4D1E-4C41-8D95-7523E5F8FF06}" type="datetimeFigureOut">
              <a:rPr lang="ru-RU" smtClean="0"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D98C5-3931-494C-8A6E-07C226C009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251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png"/><Relationship Id="rId18" Type="http://schemas.openxmlformats.org/officeDocument/2006/relationships/image" Target="../media/image4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17" Type="http://schemas.openxmlformats.org/officeDocument/2006/relationships/image" Target="../media/image46.png"/><Relationship Id="rId2" Type="http://schemas.openxmlformats.org/officeDocument/2006/relationships/image" Target="../media/image31.jpeg"/><Relationship Id="rId16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5" Type="http://schemas.openxmlformats.org/officeDocument/2006/relationships/image" Target="../media/image44.png"/><Relationship Id="rId10" Type="http://schemas.openxmlformats.org/officeDocument/2006/relationships/image" Target="../media/image39.png"/><Relationship Id="rId19" Type="http://schemas.openxmlformats.org/officeDocument/2006/relationships/image" Target="../media/image48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Relationship Id="rId1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54.png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60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6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jpeg"/><Relationship Id="rId4" Type="http://schemas.openxmlformats.org/officeDocument/2006/relationships/image" Target="../media/image6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jpeg"/><Relationship Id="rId5" Type="http://schemas.openxmlformats.org/officeDocument/2006/relationships/image" Target="../media/image69.jpg"/><Relationship Id="rId4" Type="http://schemas.openxmlformats.org/officeDocument/2006/relationships/image" Target="../media/image6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6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fluper.ru/ffh/33/fon_tekstura_perehod_gradient_1920x12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050"/>
            <a:ext cx="12192000" cy="686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79941" y="4114440"/>
            <a:ext cx="11464118" cy="23816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b="1" i="1" spc="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3600" b="1" i="1" spc="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900" b="1" i="1" spc="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600" b="1" i="1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Алёшина Татьяна Михайловна</a:t>
            </a:r>
            <a:r>
              <a:rPr lang="ru-RU" sz="3600" b="1" i="1" dirty="0">
                <a:solidFill>
                  <a:schemeClr val="bg1"/>
                </a:solidFill>
              </a:rPr>
              <a:t>,</a:t>
            </a:r>
          </a:p>
          <a:p>
            <a:endParaRPr lang="ru-RU" sz="600" b="1" i="1" dirty="0">
              <a:solidFill>
                <a:schemeClr val="bg1"/>
              </a:solidFill>
            </a:endParaRPr>
          </a:p>
          <a:p>
            <a:r>
              <a:rPr lang="ru-RU" sz="3100" i="1" dirty="0">
                <a:solidFill>
                  <a:schemeClr val="bg1"/>
                </a:solidFill>
              </a:rPr>
              <a:t>заведующая отделом по вопросам общего образования</a:t>
            </a:r>
          </a:p>
          <a:p>
            <a:r>
              <a:rPr lang="ru-RU" sz="3100" i="1" dirty="0">
                <a:solidFill>
                  <a:schemeClr val="bg1"/>
                </a:solidFill>
              </a:rPr>
              <a:t>аппарата Общероссийского Профсоюза образования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3941" y="1052723"/>
            <a:ext cx="11464118" cy="223522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4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 участии Общероссийского Профсоюза образования в работе по сокращению избыточной отчётности образовательных организаций и педагогических работников</a:t>
            </a:r>
          </a:p>
        </p:txBody>
      </p:sp>
      <p:pic>
        <p:nvPicPr>
          <p:cNvPr id="1026" name="Picture 2" descr="http://www.vexillographia.ru/russia/images/obraz5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2" t="6154" r="15356" b="19487"/>
          <a:stretch/>
        </p:blipFill>
        <p:spPr bwMode="auto">
          <a:xfrm>
            <a:off x="5022693" y="3287952"/>
            <a:ext cx="2178614" cy="162000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2077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>
            <a:off x="0" y="-1632"/>
            <a:ext cx="12192000" cy="6894195"/>
          </a:xfrm>
          <a:prstGeom prst="rect">
            <a:avLst/>
          </a:prstGeom>
          <a:solidFill>
            <a:srgbClr val="000000">
              <a:alpha val="10196"/>
            </a:srgbClr>
          </a:solidFill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982980" y="394348"/>
            <a:ext cx="10233659" cy="148017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t">
            <a:normAutofit fontScale="90000"/>
          </a:bodyPr>
          <a:lstStyle/>
          <a:p>
            <a:pPr algn="ctr"/>
            <a:r>
              <a:rPr lang="ru-RU" sz="4000" b="1" dirty="0">
                <a:solidFill>
                  <a:schemeClr val="accent5"/>
                </a:solidFill>
              </a:rPr>
              <a:t>Разработка рекомендаций и разъяснений                 по сокращению и устранению                        избыточной отчётности учителей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/>
          <a:srcRect l="35710" t="23125" r="36295" b="6250"/>
          <a:stretch/>
        </p:blipFill>
        <p:spPr>
          <a:xfrm>
            <a:off x="4641883" y="2946210"/>
            <a:ext cx="2030443" cy="288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9" name="Picture 2" descr="https://otvet.imgsmail.ru/download/e6d15c747eb05e413cc8406ee3ba80b4_i-1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9549" y="2720880"/>
            <a:ext cx="1974329" cy="288000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otvet.imgsmail.ru/download/e6d15c747eb05e413cc8406ee3ba80b4_i-1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6374" y="2629660"/>
            <a:ext cx="1974329" cy="288000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otvet.imgsmail.ru/download/e6d15c747eb05e413cc8406ee3ba80b4_i-1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586" y="2556871"/>
            <a:ext cx="1974329" cy="288000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otvet.imgsmail.ru/download/e6d15c747eb05e413cc8406ee3ba80b4_i-1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0346" y="2449065"/>
            <a:ext cx="2160000" cy="288000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otvet.imgsmail.ru/download/e6d15c747eb05e413cc8406ee3ba80b4_i-1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331" y="2341259"/>
            <a:ext cx="1974329" cy="2970129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l="35769" t="10570" r="36224" b="18824"/>
          <a:stretch/>
        </p:blipFill>
        <p:spPr>
          <a:xfrm>
            <a:off x="2048726" y="2223735"/>
            <a:ext cx="2044800" cy="289830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3" name="Прямоугольник 12"/>
          <p:cNvSpPr/>
          <p:nvPr/>
        </p:nvSpPr>
        <p:spPr>
          <a:xfrm>
            <a:off x="486164" y="5141626"/>
            <a:ext cx="4918537" cy="16850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500"/>
              </a:spcAft>
              <a:tabLst>
                <a:tab pos="180340" algn="l"/>
              </a:tabLs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Рекомендации по сокращению и устранению избыточной отчётности учителей (Третьяк Н.В., Меркулова Г.И., письмо Минобрнауки России   и Общероссийского Профсоюза образования   от 16 мая 2016 г. № 664/08)</a:t>
            </a:r>
            <a:endParaRPr lang="ru-RU" sz="14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Picture 2" descr="https://otvet.imgsmail.ru/download/e6d15c747eb05e413cc8406ee3ba80b4_i-1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1248" y="2835324"/>
            <a:ext cx="1974329" cy="288000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s://otvet.imgsmail.ru/download/e6d15c747eb05e413cc8406ee3ba80b4_i-1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3169" y="2720880"/>
            <a:ext cx="1974329" cy="288000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s://otvet.imgsmail.ru/download/e6d15c747eb05e413cc8406ee3ba80b4_i-1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5439" y="2629660"/>
            <a:ext cx="1974329" cy="288000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s://otvet.imgsmail.ru/download/e6d15c747eb05e413cc8406ee3ba80b4_i-1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4911" y="2449065"/>
            <a:ext cx="1974329" cy="288000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ttps://otvet.imgsmail.ru/download/e6d15c747eb05e413cc8406ee3ba80b4_i-1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4882" y="2344679"/>
            <a:ext cx="1974329" cy="288000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5"/>
          <a:srcRect l="39021" t="28125" r="38322" b="15158"/>
          <a:stretch/>
        </p:blipFill>
        <p:spPr>
          <a:xfrm>
            <a:off x="7169059" y="2243322"/>
            <a:ext cx="2046317" cy="289830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0" name="Прямоугольник 19"/>
          <p:cNvSpPr/>
          <p:nvPr/>
        </p:nvSpPr>
        <p:spPr>
          <a:xfrm>
            <a:off x="6756107" y="5173643"/>
            <a:ext cx="4918537" cy="16850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500"/>
              </a:spcAft>
              <a:tabLst>
                <a:tab pos="180340" algn="l"/>
              </a:tabLs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Дополнительные разъяснения по сокращению и устранению избыточной отчётности учителей (Куприянова Т.В., письмо Общероссийского Профсоюза образования от 7 июля 2016 г.        № 323)</a:t>
            </a:r>
            <a:endParaRPr lang="ru-RU" sz="14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93264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-1632"/>
            <a:ext cx="12192000" cy="6894195"/>
          </a:xfrm>
          <a:prstGeom prst="rect">
            <a:avLst/>
          </a:prstGeom>
          <a:solidFill>
            <a:srgbClr val="000000">
              <a:alpha val="10196"/>
            </a:srgbClr>
          </a:solidFill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386840" y="165748"/>
            <a:ext cx="9372600" cy="13430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t">
            <a:normAutofit/>
          </a:bodyPr>
          <a:lstStyle/>
          <a:p>
            <a:pPr algn="ctr"/>
            <a:r>
              <a:rPr lang="ru-RU" sz="4000" b="1" dirty="0">
                <a:solidFill>
                  <a:schemeClr val="accent5"/>
                </a:solidFill>
              </a:rPr>
              <a:t>Оптимизация отчётности –                                                    задача Минобрнауки России на 2016 год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18609" t="15833" r="19897" b="7084"/>
          <a:stretch/>
        </p:blipFill>
        <p:spPr>
          <a:xfrm>
            <a:off x="213359" y="1508760"/>
            <a:ext cx="7151352" cy="504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15459" t="9166" r="16499" b="6042"/>
          <a:stretch/>
        </p:blipFill>
        <p:spPr>
          <a:xfrm>
            <a:off x="4739652" y="1508760"/>
            <a:ext cx="7194686" cy="504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Овал 6"/>
          <p:cNvSpPr/>
          <p:nvPr/>
        </p:nvSpPr>
        <p:spPr>
          <a:xfrm>
            <a:off x="4892040" y="5760720"/>
            <a:ext cx="4130040" cy="2286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16200000">
            <a:off x="4491646" y="5754004"/>
            <a:ext cx="484632" cy="242032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Соединительная линия уступом 9"/>
          <p:cNvCxnSpPr>
            <a:cxnSpLocks noChangeShapeType="1"/>
          </p:cNvCxnSpPr>
          <p:nvPr/>
        </p:nvCxnSpPr>
        <p:spPr bwMode="auto">
          <a:xfrm rot="16200000" flipV="1">
            <a:off x="4042895" y="5028538"/>
            <a:ext cx="1291458" cy="406836"/>
          </a:xfrm>
          <a:prstGeom prst="bentConnector3">
            <a:avLst>
              <a:gd name="adj1" fmla="val 50000"/>
            </a:avLst>
          </a:prstGeom>
          <a:noFill/>
          <a:ln w="28575" algn="ctr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Овал 12"/>
          <p:cNvSpPr/>
          <p:nvPr/>
        </p:nvSpPr>
        <p:spPr>
          <a:xfrm>
            <a:off x="541539" y="4145872"/>
            <a:ext cx="3879542" cy="914399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Оптимизация отчётности</a:t>
            </a:r>
          </a:p>
        </p:txBody>
      </p:sp>
    </p:spTree>
    <p:extLst>
      <p:ext uri="{BB962C8B-B14F-4D97-AF65-F5344CB8AC3E}">
        <p14:creationId xmlns:p14="http://schemas.microsoft.com/office/powerpoint/2010/main" val="36216180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Прямоугольник 42"/>
          <p:cNvSpPr/>
          <p:nvPr/>
        </p:nvSpPr>
        <p:spPr>
          <a:xfrm>
            <a:off x="0" y="-1632"/>
            <a:ext cx="12192000" cy="6894195"/>
          </a:xfrm>
          <a:prstGeom prst="rect">
            <a:avLst/>
          </a:prstGeom>
          <a:solidFill>
            <a:srgbClr val="000000">
              <a:alpha val="10196"/>
            </a:srgbClr>
          </a:solidFill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85750" y="165748"/>
            <a:ext cx="11677650" cy="13430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t">
            <a:normAutofit/>
          </a:bodyPr>
          <a:lstStyle/>
          <a:p>
            <a:pPr algn="ctr"/>
            <a:r>
              <a:rPr lang="ru-RU" sz="4000" b="1" dirty="0">
                <a:solidFill>
                  <a:schemeClr val="accent5"/>
                </a:solidFill>
              </a:rPr>
              <a:t>Постановка задачи оптимизации отчётности                  в субъектах Российской Федерации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5750" y="1508760"/>
            <a:ext cx="116109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Актуальные задачи, связанные с оптимизацией отчётности, обозначены в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публичных декларациях целей и задач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органов исполнительной власти субъектов Российской Федерации, осуществляющих государственное управление     в сфере образования, на 2016 год в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17 (20%)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субъектах Российской Федерации:</a:t>
            </a:r>
            <a:endParaRPr lang="ru-RU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95362" y="2486764"/>
            <a:ext cx="2676536" cy="35524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pc="-3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Республика Тыва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85835" y="3316479"/>
            <a:ext cx="2686065" cy="35524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pc="-3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Приморский  край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85833" y="3736291"/>
            <a:ext cx="2686063" cy="35524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pc="-3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Ставропольский край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85835" y="4165116"/>
            <a:ext cx="2686063" cy="35524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pc="-3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Архангельская область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85834" y="4594938"/>
            <a:ext cx="2686063" cy="35524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pc="-3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Астраханская область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795833" y="2486764"/>
            <a:ext cx="2676536" cy="35524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pc="-3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Белгородская область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95837" y="2896667"/>
            <a:ext cx="2676536" cy="35524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pc="-3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Владимирская область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095362" y="2896667"/>
            <a:ext cx="2676538" cy="35524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pc="-3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Алтайский край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95833" y="3316479"/>
            <a:ext cx="2676537" cy="35524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pc="-3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Калужская область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795831" y="3736423"/>
            <a:ext cx="2676537" cy="35524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pc="-3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Ленинградская область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795835" y="4165116"/>
            <a:ext cx="2676538" cy="35524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pc="-3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Московская область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795833" y="4594938"/>
            <a:ext cx="2676538" cy="35524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pc="-3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Новгородская область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8496304" y="2491382"/>
            <a:ext cx="2667002" cy="35524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pc="-3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Новосибирская область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8505828" y="2888790"/>
            <a:ext cx="2657478" cy="35524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pc="-3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Пензенская область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8496302" y="3289862"/>
            <a:ext cx="2667004" cy="35524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pc="-3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Тюменская область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496301" y="3691136"/>
            <a:ext cx="2667005" cy="60941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pc="-3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Ханты-Мансийский автономный округ – Югра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496300" y="4346581"/>
            <a:ext cx="2667006" cy="60941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pc="-3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Ямало-Ненецкий автономный округ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85750" y="5044845"/>
            <a:ext cx="116109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Региональные организации Общероссийского Профсоюза образования, обозначенные в публичных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декларациях      в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качестве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экспертов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 проблемам общего образования, включая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оптимизацию отчётности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085833" y="5748508"/>
            <a:ext cx="4250491" cy="90507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pc="-3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Астраханская областная организация </a:t>
            </a:r>
            <a:r>
              <a:rPr lang="ru-RU" spc="-3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Общероссийского Профсоюза образования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912815" y="5752027"/>
            <a:ext cx="4250491" cy="89803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pc="-3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Совет молодых педагогов                                      при </a:t>
            </a:r>
            <a:r>
              <a:rPr lang="ru-RU" spc="-3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Калужской областной организации </a:t>
            </a:r>
            <a:r>
              <a:rPr lang="ru-RU" spc="-3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Общероссийского Профсоюза образования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>
            <a:off x="0" y="5044845"/>
            <a:ext cx="1219200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http://www.eseur.ru/Photos/photo232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6611" y="5733044"/>
            <a:ext cx="1254975" cy="9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oat of arms of Tuva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" y="2486070"/>
            <a:ext cx="363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oat of Arms of Altai Krai.sv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" y="2904190"/>
            <a:ext cx="346709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oat of arms of Primorsky Krai.sv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44" y="3323483"/>
            <a:ext cx="29397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oat of arms of Stavropol Krai.sv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81" y="3733913"/>
            <a:ext cx="307895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Coat of Arms of Arkhangelsk oblast.sv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20" y="4168439"/>
            <a:ext cx="364455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Coat of Arms of Astrakhan Oblast.sv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30" y="4590182"/>
            <a:ext cx="174833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Lob Coat of Arms of Belgorod Oblast.sv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1726" y="2491382"/>
            <a:ext cx="3024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Coat of arms of Vladimiri Oblast.sv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7189" y="2886412"/>
            <a:ext cx="360942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Coat of arms of Kaluga Oblast.sv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7189" y="3302020"/>
            <a:ext cx="347788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Coat of arms of Leningrad Oblast.sv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1726" y="3750869"/>
            <a:ext cx="31516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 descr="Coat of arms of Moscow Oblast (large).sv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0860" y="4162738"/>
            <a:ext cx="2736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4" name="Picture 26" descr="Coat of arms of Novgorod Oblast.sv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1726" y="4591820"/>
            <a:ext cx="30445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6" name="Picture 28" descr="Coat of arms of Novosibirsk oblast.sv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2777" y="2506786"/>
            <a:ext cx="29580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8" name="Picture 30" descr="Gerb of Penza region.jp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2777" y="2881613"/>
            <a:ext cx="2724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0" name="Picture 32" descr="Coat of arms of Tyumen Oblast.pn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340" y="3297471"/>
            <a:ext cx="453273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2" name="Picture 34" descr="Coat of Arms of Yugra.sv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3803" y="3788398"/>
            <a:ext cx="310345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4" name="Picture 36" descr="Coat of Arms of Yamal Nenetsia.svg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2777" y="4444438"/>
            <a:ext cx="265263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5557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oldtimewallpapers.com/wallpapers/201204/13347582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3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Всероссийское августовское совещание педагогических работников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77"/>
          <a:stretch/>
        </p:blipFill>
        <p:spPr bwMode="auto">
          <a:xfrm>
            <a:off x="-152401" y="1495424"/>
            <a:ext cx="6248400" cy="2833688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0" y="0"/>
            <a:ext cx="12191999" cy="1800225"/>
          </a:xfrm>
          <a:prstGeom prst="rect">
            <a:avLst/>
          </a:prstGeom>
          <a:solidFill>
            <a:srgbClr val="800000">
              <a:alpha val="60000"/>
            </a:srgb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100" b="1" dirty="0">
                <a:solidFill>
                  <a:srgbClr val="FFC000"/>
                </a:solidFill>
              </a:rPr>
              <a:t/>
            </a:r>
            <a:br>
              <a:rPr lang="ru-RU" sz="1100" b="1" dirty="0">
                <a:solidFill>
                  <a:srgbClr val="FFC000"/>
                </a:solidFill>
              </a:rPr>
            </a:br>
            <a:r>
              <a:rPr lang="ru-RU" sz="3200" b="1" dirty="0">
                <a:solidFill>
                  <a:srgbClr val="FFC000"/>
                </a:solidFill>
              </a:rPr>
              <a:t>Участие Общероссийского Профсоюза образования</a:t>
            </a:r>
            <a:br>
              <a:rPr lang="ru-RU" sz="3200" b="1" dirty="0">
                <a:solidFill>
                  <a:srgbClr val="FFC000"/>
                </a:solidFill>
              </a:rPr>
            </a:br>
            <a:r>
              <a:rPr lang="ru-RU" sz="3200" b="1" dirty="0">
                <a:solidFill>
                  <a:srgbClr val="FFC000"/>
                </a:solidFill>
              </a:rPr>
              <a:t>в дискуссионной площадке </a:t>
            </a:r>
            <a:r>
              <a:rPr lang="ru-RU" sz="3200" b="1" dirty="0">
                <a:solidFill>
                  <a:schemeClr val="bg1"/>
                </a:solidFill>
              </a:rPr>
              <a:t>«Снижение бюрократической нагрузки»        </a:t>
            </a:r>
            <a:r>
              <a:rPr lang="ru-RU" sz="3200" b="1" dirty="0">
                <a:solidFill>
                  <a:srgbClr val="FFC000"/>
                </a:solidFill>
              </a:rPr>
              <a:t>в рамках Всероссийского августовского совещания педагогических работников </a:t>
            </a:r>
            <a:r>
              <a:rPr lang="ru-RU" sz="2400" b="1" i="1" dirty="0">
                <a:solidFill>
                  <a:srgbClr val="FFC000"/>
                </a:solidFill>
              </a:rPr>
              <a:t>(г. Москва, 19–20 августа 2016 г.)</a:t>
            </a:r>
            <a:endParaRPr lang="ru-RU" sz="3200" b="1" i="1" dirty="0">
              <a:solidFill>
                <a:srgbClr val="FFC000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61925" y="4143375"/>
            <a:ext cx="5772151" cy="1568268"/>
          </a:xfrm>
          <a:prstGeom prst="rect">
            <a:avLst/>
          </a:prstGeom>
          <a:solidFill>
            <a:srgbClr val="800000">
              <a:alpha val="60000"/>
            </a:srgb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</p:spPr>
        <p:txBody>
          <a:bodyPr vert="horz" lIns="91440" tIns="45720" rIns="91440" bIns="45720" rtlCol="0" anchor="t">
            <a:normAutofit fontScale="5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100" b="1" dirty="0">
                <a:solidFill>
                  <a:srgbClr val="FFFF99"/>
                </a:solidFill>
              </a:rPr>
              <a:t/>
            </a:r>
            <a:br>
              <a:rPr lang="ru-RU" sz="1100" b="1" dirty="0">
                <a:solidFill>
                  <a:srgbClr val="FFFF99"/>
                </a:solidFill>
              </a:rPr>
            </a:br>
            <a:r>
              <a:rPr lang="ru-RU" sz="3600" b="1" i="1" dirty="0">
                <a:solidFill>
                  <a:srgbClr val="FFFF99"/>
                </a:solidFill>
              </a:rPr>
              <a:t>Модераторы дискуссионной площадки:</a:t>
            </a:r>
          </a:p>
          <a:p>
            <a:pPr algn="ctr"/>
            <a:endParaRPr lang="ru-RU" sz="3600" b="1" dirty="0">
              <a:solidFill>
                <a:schemeClr val="bg1"/>
              </a:solidFill>
            </a:endParaRPr>
          </a:p>
          <a:p>
            <a:r>
              <a:rPr lang="ru-RU" sz="3600" b="1" dirty="0">
                <a:solidFill>
                  <a:schemeClr val="bg1"/>
                </a:solidFill>
              </a:rPr>
              <a:t>             </a:t>
            </a:r>
            <a:r>
              <a:rPr lang="ru-RU" sz="3600" b="1" dirty="0">
                <a:solidFill>
                  <a:srgbClr val="FFFF99"/>
                </a:solidFill>
              </a:rPr>
              <a:t>Романенков Е.Н. </a:t>
            </a:r>
            <a:r>
              <a:rPr lang="ru-RU" sz="3600" dirty="0">
                <a:solidFill>
                  <a:schemeClr val="bg1"/>
                </a:solidFill>
              </a:rPr>
              <a:t>– заместитель заведующего </a:t>
            </a:r>
          </a:p>
          <a:p>
            <a:r>
              <a:rPr lang="ru-RU" sz="3600" dirty="0">
                <a:solidFill>
                  <a:schemeClr val="bg1"/>
                </a:solidFill>
              </a:rPr>
              <a:t>             отделом по вопросам общего образования </a:t>
            </a:r>
          </a:p>
          <a:p>
            <a:r>
              <a:rPr lang="ru-RU" sz="3600" dirty="0">
                <a:solidFill>
                  <a:schemeClr val="bg1"/>
                </a:solidFill>
              </a:rPr>
              <a:t>             аппарата Общероссийского Профсоюза </a:t>
            </a:r>
          </a:p>
          <a:p>
            <a:r>
              <a:rPr lang="ru-RU" sz="3600" dirty="0">
                <a:solidFill>
                  <a:schemeClr val="bg1"/>
                </a:solidFill>
              </a:rPr>
              <a:t>             образования</a:t>
            </a:r>
            <a:endParaRPr lang="ru-RU" sz="3200" b="1" dirty="0">
              <a:solidFill>
                <a:srgbClr val="FFC000"/>
              </a:solidFill>
            </a:endParaRPr>
          </a:p>
        </p:txBody>
      </p:sp>
      <p:pic>
        <p:nvPicPr>
          <p:cNvPr id="7178" name="Picture 10" descr="Картинки по запросу эмблема профсоюза образования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0" y="4431778"/>
            <a:ext cx="734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161924" y="5614445"/>
            <a:ext cx="5772151" cy="1057817"/>
          </a:xfrm>
          <a:prstGeom prst="rect">
            <a:avLst/>
          </a:prstGeom>
          <a:solidFill>
            <a:srgbClr val="800000">
              <a:alpha val="60000"/>
            </a:srgb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</p:spPr>
        <p:txBody>
          <a:bodyPr vert="horz" lIns="91440" tIns="45720" rIns="91440" bIns="45720" rtlCol="0" anchor="t">
            <a:normAutofit fontScale="5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>
                <a:solidFill>
                  <a:srgbClr val="FFFF99"/>
                </a:solidFill>
              </a:rPr>
              <a:t>Воробьёва Т.В. </a:t>
            </a:r>
            <a:r>
              <a:rPr lang="ru-RU" sz="3600" dirty="0">
                <a:solidFill>
                  <a:schemeClr val="bg1"/>
                </a:solidFill>
              </a:rPr>
              <a:t>– директор ГБОУ города Москвы «Лицей №1535»</a:t>
            </a:r>
          </a:p>
          <a:p>
            <a:endParaRPr lang="ru-RU" sz="1700" b="1" dirty="0">
              <a:solidFill>
                <a:schemeClr val="bg1"/>
              </a:solidFill>
            </a:endParaRPr>
          </a:p>
          <a:p>
            <a:r>
              <a:rPr lang="ru-RU" sz="3600" b="1" dirty="0">
                <a:solidFill>
                  <a:srgbClr val="FFFF99"/>
                </a:solidFill>
              </a:rPr>
              <a:t>Пильдес М.Б.</a:t>
            </a:r>
            <a:r>
              <a:rPr lang="ru-RU" sz="3600" b="1" dirty="0">
                <a:solidFill>
                  <a:schemeClr val="bg1"/>
                </a:solidFill>
              </a:rPr>
              <a:t> </a:t>
            </a:r>
            <a:r>
              <a:rPr lang="ru-RU" sz="3600" dirty="0">
                <a:solidFill>
                  <a:schemeClr val="bg1"/>
                </a:solidFill>
              </a:rPr>
              <a:t>– директор ГБОУ «Академическая гимназия №56» Санкт-Петербурга</a:t>
            </a: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6257923" y="1990725"/>
            <a:ext cx="5772151" cy="4681537"/>
          </a:xfrm>
          <a:prstGeom prst="rect">
            <a:avLst/>
          </a:prstGeom>
          <a:solidFill>
            <a:srgbClr val="800000">
              <a:alpha val="60000"/>
            </a:srgb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b="1" i="1" dirty="0">
                <a:solidFill>
                  <a:srgbClr val="FFFFCC"/>
                </a:solidFill>
              </a:rPr>
              <a:t>Некоторые тезисы</a:t>
            </a:r>
          </a:p>
          <a:p>
            <a:pPr algn="ctr"/>
            <a:r>
              <a:rPr lang="ru-RU" sz="2000" b="1" i="1" dirty="0">
                <a:solidFill>
                  <a:srgbClr val="FFFFCC"/>
                </a:solidFill>
              </a:rPr>
              <a:t>по итогам дискуссионной площадки:</a:t>
            </a:r>
          </a:p>
          <a:p>
            <a:pPr algn="ctr"/>
            <a:endParaRPr lang="ru-RU" sz="3200" i="1" dirty="0">
              <a:solidFill>
                <a:schemeClr val="bg1"/>
              </a:solidFill>
            </a:endParaRPr>
          </a:p>
          <a:p>
            <a:r>
              <a:rPr lang="ru-RU" sz="2000" dirty="0">
                <a:solidFill>
                  <a:schemeClr val="bg1"/>
                </a:solidFill>
              </a:rPr>
              <a:t>«</a:t>
            </a:r>
            <a:r>
              <a:rPr lang="en-US" sz="2000" dirty="0">
                <a:solidFill>
                  <a:schemeClr val="bg1"/>
                </a:solidFill>
              </a:rPr>
              <a:t>[</a:t>
            </a:r>
            <a:r>
              <a:rPr lang="ru-RU" sz="2000" dirty="0">
                <a:solidFill>
                  <a:schemeClr val="bg1"/>
                </a:solidFill>
              </a:rPr>
              <a:t>…</a:t>
            </a:r>
            <a:r>
              <a:rPr lang="en-US" sz="2000" dirty="0">
                <a:solidFill>
                  <a:schemeClr val="bg1"/>
                </a:solidFill>
              </a:rPr>
              <a:t>] </a:t>
            </a:r>
            <a:r>
              <a:rPr lang="ru-RU" sz="2000" dirty="0">
                <a:solidFill>
                  <a:schemeClr val="bg1"/>
                </a:solidFill>
              </a:rPr>
              <a:t>Необходимо срочно решить вопрос с другими ведомствами, которые постоянно заинтересованы в том, чтобы получить информацию от школы. Вчера наши коллеги поделились, посчитали: </a:t>
            </a:r>
            <a:r>
              <a:rPr lang="ru-RU" sz="2000" dirty="0">
                <a:solidFill>
                  <a:srgbClr val="FFFF66"/>
                </a:solidFill>
              </a:rPr>
              <a:t>несколько тысяч различных запросов за год </a:t>
            </a:r>
            <a:r>
              <a:rPr lang="en-US" sz="2000" dirty="0">
                <a:solidFill>
                  <a:schemeClr val="bg1"/>
                </a:solidFill>
              </a:rPr>
              <a:t>[</a:t>
            </a:r>
            <a:r>
              <a:rPr lang="ru-RU" sz="2000" dirty="0">
                <a:solidFill>
                  <a:schemeClr val="bg1"/>
                </a:solidFill>
              </a:rPr>
              <a:t>…</a:t>
            </a:r>
            <a:r>
              <a:rPr lang="en-US" sz="2000" dirty="0">
                <a:solidFill>
                  <a:schemeClr val="bg1"/>
                </a:solidFill>
              </a:rPr>
              <a:t>]</a:t>
            </a:r>
            <a:r>
              <a:rPr lang="ru-RU" sz="2000" dirty="0">
                <a:solidFill>
                  <a:schemeClr val="bg1"/>
                </a:solidFill>
              </a:rPr>
              <a:t>»</a:t>
            </a:r>
          </a:p>
          <a:p>
            <a:endParaRPr lang="ru-RU" sz="800" dirty="0">
              <a:solidFill>
                <a:schemeClr val="bg1"/>
              </a:solidFill>
            </a:endParaRPr>
          </a:p>
          <a:p>
            <a:pPr algn="r"/>
            <a:r>
              <a:rPr lang="ru-RU" sz="2000" i="1" dirty="0">
                <a:solidFill>
                  <a:schemeClr val="bg1"/>
                </a:solidFill>
              </a:rPr>
              <a:t>М.Б. Пильдес</a:t>
            </a:r>
          </a:p>
          <a:p>
            <a:endParaRPr lang="ru-RU" sz="2000" dirty="0">
              <a:solidFill>
                <a:schemeClr val="bg1"/>
              </a:solidFill>
            </a:endParaRPr>
          </a:p>
          <a:p>
            <a:r>
              <a:rPr lang="ru-RU" sz="2000" dirty="0">
                <a:solidFill>
                  <a:schemeClr val="bg1"/>
                </a:solidFill>
              </a:rPr>
              <a:t>«</a:t>
            </a:r>
            <a:r>
              <a:rPr lang="en-US" sz="2000" dirty="0">
                <a:solidFill>
                  <a:schemeClr val="bg1"/>
                </a:solidFill>
              </a:rPr>
              <a:t>[</a:t>
            </a:r>
            <a:r>
              <a:rPr lang="ru-RU" sz="2000" dirty="0">
                <a:solidFill>
                  <a:schemeClr val="bg1"/>
                </a:solidFill>
              </a:rPr>
              <a:t>…</a:t>
            </a:r>
            <a:r>
              <a:rPr lang="en-US" sz="2000" dirty="0">
                <a:solidFill>
                  <a:schemeClr val="bg1"/>
                </a:solidFill>
              </a:rPr>
              <a:t>] </a:t>
            </a:r>
            <a:r>
              <a:rPr lang="ru-RU" sz="2000" dirty="0">
                <a:solidFill>
                  <a:schemeClr val="bg1"/>
                </a:solidFill>
              </a:rPr>
              <a:t>И у нас очень большая просьба: нельзя ли дать поручение Минкомсвязи интегрировать базы данных, с тем чтобы вопросы, касающиеся образовательных организаций, учащихся, учителей, не надо было </a:t>
            </a:r>
            <a:r>
              <a:rPr lang="ru-RU" sz="2000" dirty="0">
                <a:solidFill>
                  <a:srgbClr val="FFFF66"/>
                </a:solidFill>
              </a:rPr>
              <a:t>заполнять в нескольких (а порой эта цифра доходит до десятка) базах </a:t>
            </a:r>
            <a:r>
              <a:rPr lang="en-US" sz="2000" dirty="0">
                <a:solidFill>
                  <a:schemeClr val="bg1"/>
                </a:solidFill>
              </a:rPr>
              <a:t>[</a:t>
            </a:r>
            <a:r>
              <a:rPr lang="ru-RU" sz="2000" dirty="0">
                <a:solidFill>
                  <a:schemeClr val="bg1"/>
                </a:solidFill>
              </a:rPr>
              <a:t>…</a:t>
            </a:r>
            <a:r>
              <a:rPr lang="en-US" sz="2000" dirty="0">
                <a:solidFill>
                  <a:schemeClr val="bg1"/>
                </a:solidFill>
              </a:rPr>
              <a:t>]</a:t>
            </a:r>
            <a:r>
              <a:rPr lang="ru-RU" sz="2000" dirty="0">
                <a:solidFill>
                  <a:schemeClr val="bg1"/>
                </a:solidFill>
              </a:rPr>
              <a:t>»</a:t>
            </a:r>
          </a:p>
          <a:p>
            <a:pPr algn="r"/>
            <a:r>
              <a:rPr lang="ru-RU" sz="800" dirty="0">
                <a:solidFill>
                  <a:schemeClr val="bg1"/>
                </a:solidFill>
              </a:rPr>
              <a:t> </a:t>
            </a:r>
          </a:p>
          <a:p>
            <a:pPr algn="r"/>
            <a:r>
              <a:rPr lang="ru-RU" sz="2000" i="1" dirty="0">
                <a:solidFill>
                  <a:schemeClr val="bg1"/>
                </a:solidFill>
              </a:rPr>
              <a:t>Т.В. Воробьёва</a:t>
            </a:r>
          </a:p>
        </p:txBody>
      </p:sp>
    </p:spTree>
    <p:extLst>
      <p:ext uri="{BB962C8B-B14F-4D97-AF65-F5344CB8AC3E}">
        <p14:creationId xmlns:p14="http://schemas.microsoft.com/office/powerpoint/2010/main" val="28349579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0" y="-1632"/>
            <a:ext cx="12192000" cy="6894195"/>
          </a:xfrm>
          <a:prstGeom prst="rect">
            <a:avLst/>
          </a:prstGeom>
          <a:solidFill>
            <a:srgbClr val="000000">
              <a:alpha val="10196"/>
            </a:srgbClr>
          </a:solidFill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352735"/>
            <a:ext cx="11978639" cy="122109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t">
            <a:normAutofit/>
          </a:bodyPr>
          <a:lstStyle/>
          <a:p>
            <a:pPr algn="ctr"/>
            <a:r>
              <a:rPr lang="ru-RU" sz="4000" b="1" dirty="0">
                <a:solidFill>
                  <a:schemeClr val="accent5"/>
                </a:solidFill>
              </a:rPr>
              <a:t>Итоги Всероссийского августовского совещания педагогических работников </a:t>
            </a:r>
            <a:r>
              <a:rPr lang="ru-RU" sz="3100" b="1" i="1" dirty="0">
                <a:solidFill>
                  <a:schemeClr val="accent5"/>
                </a:solidFill>
              </a:rPr>
              <a:t>(г. Москва, 19–20 августа 2016 г.)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l="35625" t="7916" r="34923" b="15000"/>
          <a:stretch/>
        </p:blipFill>
        <p:spPr>
          <a:xfrm>
            <a:off x="2027249" y="1899710"/>
            <a:ext cx="1956324" cy="288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/>
          <a:srcRect l="35316" t="8025" r="35193" b="14822"/>
          <a:stretch/>
        </p:blipFill>
        <p:spPr>
          <a:xfrm>
            <a:off x="905246" y="1674366"/>
            <a:ext cx="1957047" cy="288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381547" y="4880249"/>
            <a:ext cx="42190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Перечень поручений Правительства Российской Федерации по итогам Всероссийского августовского совещания педагогических работников (Медведев Д.А., протокол от 25 августа 2016 г. № ДМ-П8-5082)</a:t>
            </a:r>
            <a:endParaRPr lang="ru-RU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с двумя усеченными противолежащими углами 4"/>
          <p:cNvSpPr/>
          <p:nvPr/>
        </p:nvSpPr>
        <p:spPr>
          <a:xfrm>
            <a:off x="4530970" y="1777236"/>
            <a:ext cx="7241931" cy="4594989"/>
          </a:xfrm>
          <a:prstGeom prst="snip2Diag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rgbClr val="002060"/>
                </a:solidFill>
              </a:rPr>
              <a:t>[</a:t>
            </a:r>
            <a:r>
              <a:rPr lang="ru-RU" sz="1600" dirty="0">
                <a:solidFill>
                  <a:srgbClr val="002060"/>
                </a:solidFill>
              </a:rPr>
              <a:t>…</a:t>
            </a:r>
            <a:r>
              <a:rPr lang="en-US" sz="1600" dirty="0">
                <a:solidFill>
                  <a:srgbClr val="002060"/>
                </a:solidFill>
              </a:rPr>
              <a:t>] </a:t>
            </a:r>
            <a:r>
              <a:rPr lang="ru-RU" sz="1600" dirty="0">
                <a:solidFill>
                  <a:srgbClr val="002060"/>
                </a:solidFill>
              </a:rPr>
              <a:t>3. Минобрнауки России (О.Ю. Васильевой)</a:t>
            </a:r>
          </a:p>
          <a:p>
            <a:r>
              <a:rPr lang="ru-RU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           Минэкономразвития России (А.В. Улюкаеву)</a:t>
            </a:r>
          </a:p>
          <a:p>
            <a:r>
              <a:rPr lang="ru-RU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           Минюст России (А.В. Коновалову)</a:t>
            </a:r>
          </a:p>
          <a:p>
            <a:r>
              <a:rPr lang="ru-RU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           совместно с заинтересованными федеральными органами исполнительной власти с учётом ранее данных поручений проработать вопросы по снижению административной нагрузки на образовательные организации, в том числе за счёт запрета запроса информации, размещённой в соответствии с законодательством Российской Федерации в открытом доступе, а также за счёт оптимизации подходов при организации контрольно-надзорных мероприятий </a:t>
            </a:r>
            <a:r>
              <a:rPr lang="en-US" sz="1600" dirty="0">
                <a:solidFill>
                  <a:srgbClr val="002060"/>
                </a:solidFill>
              </a:rPr>
              <a:t>[</a:t>
            </a:r>
            <a:r>
              <a:rPr lang="ru-RU" sz="1600" dirty="0">
                <a:solidFill>
                  <a:srgbClr val="002060"/>
                </a:solidFill>
              </a:rPr>
              <a:t>…</a:t>
            </a:r>
            <a:r>
              <a:rPr lang="en-US" sz="1600" dirty="0">
                <a:solidFill>
                  <a:srgbClr val="002060"/>
                </a:solidFill>
              </a:rPr>
              <a:t>] </a:t>
            </a:r>
            <a:r>
              <a:rPr lang="ru-RU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.</a:t>
            </a:r>
          </a:p>
          <a:p>
            <a:r>
              <a:rPr lang="ru-RU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       4. Минкомсвязь России (Н.А. Никифорову)</a:t>
            </a:r>
          </a:p>
          <a:p>
            <a:r>
              <a:rPr lang="ru-RU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           Минобрнауки России (О.Ю. Васильевой)</a:t>
            </a:r>
          </a:p>
          <a:p>
            <a:r>
              <a:rPr lang="ru-RU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           совместно с заинтересованными федеральными органами исполнительной власти и органами исполнительной власти субъектов Российской Федерации проработать вопрос об обеспечении взаимодействия информационных систем, использующих сведения о системе образования, в целях исключения дублирующих запросов </a:t>
            </a:r>
          </a:p>
          <a:p>
            <a:r>
              <a:rPr lang="ru-RU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       информации у образовательных организаций</a:t>
            </a:r>
          </a:p>
        </p:txBody>
      </p:sp>
      <p:sp>
        <p:nvSpPr>
          <p:cNvPr id="7" name="Стрелка вниз 25"/>
          <p:cNvSpPr/>
          <p:nvPr/>
        </p:nvSpPr>
        <p:spPr>
          <a:xfrm rot="16200000">
            <a:off x="4014955" y="3066012"/>
            <a:ext cx="484632" cy="547397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10134600" y="3097394"/>
            <a:ext cx="107632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010150" y="3343275"/>
            <a:ext cx="627697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010150" y="3582027"/>
            <a:ext cx="547687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010150" y="3829050"/>
            <a:ext cx="119062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6067425" y="4076700"/>
            <a:ext cx="16764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8562975" y="4076700"/>
            <a:ext cx="264795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010150" y="4324351"/>
            <a:ext cx="475297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7096125" y="5543550"/>
            <a:ext cx="31623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5010150" y="5800725"/>
            <a:ext cx="604837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V="1">
            <a:off x="5010150" y="6048375"/>
            <a:ext cx="5791200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V="1">
            <a:off x="5353050" y="6276975"/>
            <a:ext cx="3933825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18369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ramki-vsem.ru/fon/korichnevyj-fon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xn--80abucjiibhv9a.xn--p1ai/media/events/photos/big/41d5f60ec84b5bd5bc9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827" y="1874807"/>
            <a:ext cx="6000750" cy="400050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0" y="0"/>
            <a:ext cx="12191999" cy="1800225"/>
          </a:xfrm>
          <a:prstGeom prst="rect">
            <a:avLst/>
          </a:prstGeom>
          <a:solidFill>
            <a:srgbClr val="800000">
              <a:alpha val="60000"/>
            </a:srgb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100" b="1" dirty="0">
                <a:solidFill>
                  <a:srgbClr val="FFC000"/>
                </a:solidFill>
              </a:rPr>
              <a:t/>
            </a:r>
            <a:br>
              <a:rPr lang="ru-RU" sz="1100" b="1" dirty="0">
                <a:solidFill>
                  <a:srgbClr val="FFC000"/>
                </a:solidFill>
              </a:rPr>
            </a:br>
            <a:r>
              <a:rPr lang="ru-RU" sz="3200" b="1" dirty="0">
                <a:solidFill>
                  <a:srgbClr val="FFC000"/>
                </a:solidFill>
              </a:rPr>
              <a:t>Из выступления Министра образования и науки                       Российской Федерации О.Ю. Васильевой                                                     на </a:t>
            </a:r>
            <a:r>
              <a:rPr lang="en-US" sz="3200" b="1" dirty="0">
                <a:solidFill>
                  <a:srgbClr val="FFC000"/>
                </a:solidFill>
              </a:rPr>
              <a:t>III </a:t>
            </a:r>
            <a:r>
              <a:rPr lang="ru-RU" sz="3200" b="1" dirty="0">
                <a:solidFill>
                  <a:srgbClr val="FFC000"/>
                </a:solidFill>
              </a:rPr>
              <a:t>Всероссийском съезде сельских учителей</a:t>
            </a: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024977" y="2154071"/>
            <a:ext cx="5772151" cy="3557819"/>
          </a:xfrm>
          <a:prstGeom prst="rect">
            <a:avLst/>
          </a:prstGeom>
          <a:solidFill>
            <a:srgbClr val="800000">
              <a:alpha val="60000"/>
            </a:srgb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</p:spPr>
        <p:txBody>
          <a:bodyPr vert="horz" lIns="91440" tIns="45720" rIns="91440" bIns="45720" rtlCol="0" anchor="t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100" b="1" i="1" dirty="0">
              <a:solidFill>
                <a:srgbClr val="FFFFCC"/>
              </a:solidFill>
            </a:endParaRPr>
          </a:p>
          <a:p>
            <a:pPr algn="ctr"/>
            <a:r>
              <a:rPr lang="ru-RU" sz="2400" b="1" i="1" dirty="0">
                <a:solidFill>
                  <a:srgbClr val="FFFFCC"/>
                </a:solidFill>
              </a:rPr>
              <a:t>Некоторые тезисы обращения к учителям:</a:t>
            </a:r>
          </a:p>
          <a:p>
            <a:pPr algn="ctr"/>
            <a:endParaRPr lang="ru-RU" sz="2000" i="1" dirty="0">
              <a:solidFill>
                <a:schemeClr val="bg1"/>
              </a:solidFill>
            </a:endParaRPr>
          </a:p>
          <a:p>
            <a:r>
              <a:rPr lang="ru-RU" sz="2400" dirty="0">
                <a:solidFill>
                  <a:schemeClr val="bg1"/>
                </a:solidFill>
              </a:rPr>
              <a:t>«</a:t>
            </a:r>
            <a:r>
              <a:rPr lang="en-US" sz="2400" dirty="0">
                <a:solidFill>
                  <a:schemeClr val="bg1"/>
                </a:solidFill>
              </a:rPr>
              <a:t>[</a:t>
            </a:r>
            <a:r>
              <a:rPr lang="ru-RU" sz="2400" dirty="0">
                <a:solidFill>
                  <a:schemeClr val="bg1"/>
                </a:solidFill>
              </a:rPr>
              <a:t>…</a:t>
            </a:r>
            <a:r>
              <a:rPr lang="en-US" sz="2400" dirty="0">
                <a:solidFill>
                  <a:schemeClr val="bg1"/>
                </a:solidFill>
              </a:rPr>
              <a:t>] </a:t>
            </a:r>
            <a:r>
              <a:rPr lang="ru-RU" sz="2400" dirty="0">
                <a:solidFill>
                  <a:schemeClr val="bg1"/>
                </a:solidFill>
              </a:rPr>
              <a:t>Обязательными для заполнения останутся три документа – </a:t>
            </a:r>
            <a:r>
              <a:rPr lang="en-US" sz="2400" dirty="0">
                <a:solidFill>
                  <a:schemeClr val="bg1"/>
                </a:solidFill>
              </a:rPr>
              <a:t>[</a:t>
            </a:r>
            <a:r>
              <a:rPr lang="ru-RU" sz="2400" dirty="0">
                <a:solidFill>
                  <a:schemeClr val="bg1"/>
                </a:solidFill>
              </a:rPr>
              <a:t>рабочая</a:t>
            </a:r>
            <a:r>
              <a:rPr lang="en-US" sz="2400" dirty="0">
                <a:solidFill>
                  <a:schemeClr val="bg1"/>
                </a:solidFill>
              </a:rPr>
              <a:t>] </a:t>
            </a:r>
            <a:r>
              <a:rPr lang="ru-RU" sz="2400" dirty="0">
                <a:solidFill>
                  <a:srgbClr val="FFC000"/>
                </a:solidFill>
              </a:rPr>
              <a:t>программа</a:t>
            </a:r>
            <a:r>
              <a:rPr lang="ru-RU" sz="2400" dirty="0">
                <a:solidFill>
                  <a:schemeClr val="bg1"/>
                </a:solidFill>
              </a:rPr>
              <a:t>, </a:t>
            </a:r>
            <a:r>
              <a:rPr lang="ru-RU" sz="2400" dirty="0">
                <a:solidFill>
                  <a:srgbClr val="FFC000"/>
                </a:solidFill>
              </a:rPr>
              <a:t>электронный журнал </a:t>
            </a:r>
            <a:r>
              <a:rPr lang="ru-RU" sz="2400" dirty="0">
                <a:solidFill>
                  <a:schemeClr val="bg1"/>
                </a:solidFill>
              </a:rPr>
              <a:t>и </a:t>
            </a:r>
            <a:r>
              <a:rPr lang="ru-RU" sz="2400" dirty="0">
                <a:solidFill>
                  <a:srgbClr val="FFC000"/>
                </a:solidFill>
              </a:rPr>
              <a:t>дневниковая страничка</a:t>
            </a:r>
            <a:r>
              <a:rPr lang="ru-RU" sz="2400" dirty="0">
                <a:solidFill>
                  <a:schemeClr val="bg1"/>
                </a:solidFill>
              </a:rPr>
              <a:t>, которая входит в электронный журнал.</a:t>
            </a:r>
          </a:p>
          <a:p>
            <a:r>
              <a:rPr lang="ru-RU" sz="2400" dirty="0">
                <a:solidFill>
                  <a:schemeClr val="bg1"/>
                </a:solidFill>
              </a:rPr>
              <a:t>Это все ваши документы. Больше никто вас ничего заставить </a:t>
            </a:r>
            <a:r>
              <a:rPr lang="en-US" sz="2400" dirty="0">
                <a:solidFill>
                  <a:schemeClr val="bg1"/>
                </a:solidFill>
              </a:rPr>
              <a:t>[</a:t>
            </a:r>
            <a:r>
              <a:rPr lang="ru-RU" sz="2400" dirty="0">
                <a:solidFill>
                  <a:schemeClr val="bg1"/>
                </a:solidFill>
              </a:rPr>
              <a:t>составлять</a:t>
            </a:r>
            <a:r>
              <a:rPr lang="en-US" sz="2400" dirty="0">
                <a:solidFill>
                  <a:schemeClr val="bg1"/>
                </a:solidFill>
              </a:rPr>
              <a:t>] </a:t>
            </a:r>
            <a:r>
              <a:rPr lang="ru-RU" sz="2400" dirty="0">
                <a:solidFill>
                  <a:schemeClr val="bg1"/>
                </a:solidFill>
              </a:rPr>
              <a:t>не может </a:t>
            </a:r>
            <a:r>
              <a:rPr lang="en-US" sz="2400" dirty="0">
                <a:solidFill>
                  <a:schemeClr val="bg1"/>
                </a:solidFill>
              </a:rPr>
              <a:t>[</a:t>
            </a:r>
            <a:r>
              <a:rPr lang="ru-RU" sz="2400" dirty="0">
                <a:solidFill>
                  <a:schemeClr val="bg1"/>
                </a:solidFill>
              </a:rPr>
              <a:t>…</a:t>
            </a:r>
            <a:r>
              <a:rPr lang="en-US" sz="2400" dirty="0">
                <a:solidFill>
                  <a:schemeClr val="bg1"/>
                </a:solidFill>
              </a:rPr>
              <a:t>]</a:t>
            </a:r>
            <a:r>
              <a:rPr lang="ru-RU" sz="2400" dirty="0">
                <a:solidFill>
                  <a:schemeClr val="bg1"/>
                </a:solidFill>
              </a:rPr>
              <a:t>»</a:t>
            </a:r>
          </a:p>
          <a:p>
            <a:endParaRPr lang="ru-RU" sz="2000" dirty="0">
              <a:solidFill>
                <a:schemeClr val="bg1"/>
              </a:solidFill>
            </a:endParaRPr>
          </a:p>
          <a:p>
            <a:pPr algn="r"/>
            <a:r>
              <a:rPr lang="ru-RU" sz="2400" i="1" dirty="0">
                <a:solidFill>
                  <a:schemeClr val="bg1"/>
                </a:solidFill>
              </a:rPr>
              <a:t>О.Ю. Васильева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620385" y="6038723"/>
            <a:ext cx="505279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i="1" dirty="0">
                <a:solidFill>
                  <a:srgbClr val="FFC000"/>
                </a:solidFill>
              </a:rPr>
              <a:t>г. Чебоксары, 13 сентября 2016 г.</a:t>
            </a:r>
            <a:endParaRPr lang="ru-RU" sz="2600" i="1" dirty="0"/>
          </a:p>
        </p:txBody>
      </p:sp>
      <p:pic>
        <p:nvPicPr>
          <p:cNvPr id="7" name="Picture 6" descr="http://assets.siter33.justclick.ru/sites/423918-1020169-0/assets/images/03916cbd-29cc-49ce-aea8-82fa3e81bbf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8496" y="3244255"/>
            <a:ext cx="211293" cy="2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://assets.siter33.justclick.ru/sites/423918-1020169-0/assets/images/03916cbd-29cc-49ce-aea8-82fa3e81bbf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5097" y="3598101"/>
            <a:ext cx="211293" cy="2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://assets.siter33.justclick.ru/sites/423918-1020169-0/assets/images/03916cbd-29cc-49ce-aea8-82fa3e81bbf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7624" y="3759134"/>
            <a:ext cx="211293" cy="2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12764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fluper.ru/ffh/33/fon_tekstura_perehod_gradient_1920x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050"/>
            <a:ext cx="12192000" cy="686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s://otvet.imgsmail.ru/download/e6d15c747eb05e413cc8406ee3ba80b4_i-1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1120" y="1096768"/>
            <a:ext cx="2533650" cy="365760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otvet.imgsmail.ru/download/e6d15c747eb05e413cc8406ee3ba80b4_i-1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492" y="1014929"/>
            <a:ext cx="2533650" cy="365760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484095" y="758690"/>
            <a:ext cx="8137400" cy="26668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Нормативное правовое </a:t>
            </a:r>
            <a:r>
              <a:rPr lang="ru-RU" sz="5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регулирование</a:t>
            </a:r>
          </a:p>
          <a:p>
            <a:pPr algn="ctr"/>
            <a:r>
              <a:rPr lang="ru-RU" sz="5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составления </a:t>
            </a:r>
            <a:r>
              <a:rPr lang="ru-RU" sz="5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учителями</a:t>
            </a:r>
          </a:p>
          <a:p>
            <a:pPr algn="ctr"/>
            <a:r>
              <a:rPr lang="ru-RU" sz="5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отчётной документации</a:t>
            </a:r>
            <a:endParaRPr lang="ru-RU" sz="5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79941" y="4295415"/>
            <a:ext cx="11464118" cy="22352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i="1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Шадрин Сергей Сергеевич</a:t>
            </a:r>
            <a:r>
              <a:rPr lang="ru-RU" sz="3600" b="1" i="1" dirty="0">
                <a:solidFill>
                  <a:schemeClr val="bg1"/>
                </a:solidFill>
              </a:rPr>
              <a:t>,</a:t>
            </a:r>
          </a:p>
          <a:p>
            <a:endParaRPr lang="ru-RU" sz="600" b="1" i="1" dirty="0">
              <a:solidFill>
                <a:schemeClr val="bg1"/>
              </a:solidFill>
            </a:endParaRPr>
          </a:p>
          <a:p>
            <a:r>
              <a:rPr lang="ru-RU" sz="3100" i="1" dirty="0">
                <a:solidFill>
                  <a:schemeClr val="bg1"/>
                </a:solidFill>
              </a:rPr>
              <a:t>главный специалист отдела по вопросам общего образования</a:t>
            </a:r>
          </a:p>
          <a:p>
            <a:r>
              <a:rPr lang="ru-RU" sz="3100" i="1" dirty="0">
                <a:solidFill>
                  <a:schemeClr val="bg1"/>
                </a:solidFill>
              </a:rPr>
              <a:t>аппарата Общероссийского Профсоюза образования</a:t>
            </a:r>
          </a:p>
        </p:txBody>
      </p:sp>
      <p:pic>
        <p:nvPicPr>
          <p:cNvPr id="10" name="Picture 2" descr="http://www.vexillographia.ru/russia/images/obraz5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2" t="6154" r="15356" b="19487"/>
          <a:stretch/>
        </p:blipFill>
        <p:spPr bwMode="auto">
          <a:xfrm>
            <a:off x="5022693" y="3321275"/>
            <a:ext cx="2178614" cy="162000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150000"/>
                    </a14:imgEffect>
                  </a14:imgLayer>
                </a14:imgProps>
              </a:ext>
            </a:extLst>
          </a:blip>
          <a:srcRect l="44375" t="7916" r="34844" b="38751"/>
          <a:stretch/>
        </p:blipFill>
        <p:spPr>
          <a:xfrm>
            <a:off x="1371803" y="933090"/>
            <a:ext cx="2533650" cy="36576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2471133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0" y="-1632"/>
            <a:ext cx="12192000" cy="6894195"/>
          </a:xfrm>
          <a:prstGeom prst="rect">
            <a:avLst/>
          </a:prstGeom>
          <a:solidFill>
            <a:srgbClr val="000000">
              <a:alpha val="10196"/>
            </a:srgbClr>
          </a:solidFill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343512"/>
            <a:ext cx="12191999" cy="148017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t">
            <a:noAutofit/>
          </a:bodyPr>
          <a:lstStyle/>
          <a:p>
            <a:pPr algn="ctr"/>
            <a:r>
              <a:rPr lang="ru-RU" sz="3500" b="1" dirty="0">
                <a:solidFill>
                  <a:schemeClr val="accent5"/>
                </a:solidFill>
              </a:rPr>
              <a:t>Структура </a:t>
            </a:r>
            <a:r>
              <a:rPr lang="ru-RU" sz="3500" b="1" dirty="0" smtClean="0">
                <a:solidFill>
                  <a:schemeClr val="accent5"/>
                </a:solidFill>
              </a:rPr>
              <a:t>дополнительных разъяснений</a:t>
            </a:r>
            <a:r>
              <a:rPr lang="ru-RU" sz="3500" b="1" dirty="0">
                <a:solidFill>
                  <a:schemeClr val="accent5"/>
                </a:solidFill>
              </a:rPr>
              <a:t/>
            </a:r>
            <a:br>
              <a:rPr lang="ru-RU" sz="3500" b="1" dirty="0">
                <a:solidFill>
                  <a:schemeClr val="accent5"/>
                </a:solidFill>
              </a:rPr>
            </a:br>
            <a:r>
              <a:rPr lang="ru-RU" sz="3500" b="1" dirty="0" smtClean="0">
                <a:solidFill>
                  <a:schemeClr val="accent5"/>
                </a:solidFill>
              </a:rPr>
              <a:t>по </a:t>
            </a:r>
            <a:r>
              <a:rPr lang="ru-RU" sz="3500" b="1" dirty="0">
                <a:solidFill>
                  <a:schemeClr val="accent5"/>
                </a:solidFill>
              </a:rPr>
              <a:t>сокращению и устранению избыточной отчётности учителей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09600" y="2076450"/>
            <a:ext cx="11582400" cy="376328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4000">
                <a:schemeClr val="accent1">
                  <a:lumMod val="75000"/>
                </a:schemeClr>
              </a:gs>
              <a:gs pos="97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300" spc="-3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sz="2300" spc="-3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II</a:t>
            </a:r>
            <a:r>
              <a:rPr lang="ru-RU" sz="2300" spc="-3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300" spc="-3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Осуществление </a:t>
            </a:r>
            <a:r>
              <a:rPr lang="ru-RU" sz="2300" spc="-3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должностных обязанностей, связанных с обучением</a:t>
            </a:r>
            <a:endParaRPr lang="ru-RU" sz="2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9600" y="2514600"/>
            <a:ext cx="11582400" cy="375958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4000">
                <a:schemeClr val="accent1">
                  <a:lumMod val="75000"/>
                </a:schemeClr>
              </a:gs>
              <a:gs pos="97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300" spc="-3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en-US" sz="2300" spc="-3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III</a:t>
            </a:r>
            <a:r>
              <a:rPr lang="ru-RU" sz="2300" spc="-3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300" spc="-3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Участие </a:t>
            </a:r>
            <a:r>
              <a:rPr lang="ru-RU" sz="2300" spc="-3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разработке рабочих программ</a:t>
            </a:r>
            <a:endParaRPr lang="ru-RU" sz="2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9600" y="2952380"/>
            <a:ext cx="11582400" cy="659195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4000">
                <a:schemeClr val="accent1">
                  <a:lumMod val="75000"/>
                </a:schemeClr>
              </a:gs>
              <a:gs pos="97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ru-RU" sz="23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en-US" sz="23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IV</a:t>
            </a:r>
            <a:r>
              <a:rPr lang="ru-RU" sz="2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3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Осуществление </a:t>
            </a:r>
            <a:r>
              <a:rPr lang="ru-RU" sz="2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контрольно-оценочной деятельности                                                </a:t>
            </a:r>
          </a:p>
          <a:p>
            <a:pPr>
              <a:spcAft>
                <a:spcPts val="0"/>
              </a:spcAft>
            </a:pPr>
            <a:r>
              <a:rPr lang="ru-RU" sz="2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ru-RU" sz="23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посредством </a:t>
            </a:r>
            <a:r>
              <a:rPr lang="ru-RU" sz="2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электронного журнала и дневников обучающихся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09600" y="3667124"/>
            <a:ext cx="11582400" cy="417297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4000">
                <a:schemeClr val="accent1">
                  <a:lumMod val="75000"/>
                </a:schemeClr>
              </a:gs>
              <a:gs pos="97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300" spc="-3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sz="2300" spc="-3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lang="ru-RU" sz="2300" spc="-3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 </a:t>
            </a:r>
            <a:r>
              <a:rPr lang="ru-RU" sz="2300" spc="-3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Участие </a:t>
            </a:r>
            <a:r>
              <a:rPr lang="ru-RU" sz="2300" spc="-3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деятельности педагогического совета и методических объединений</a:t>
            </a:r>
            <a:endParaRPr lang="ru-RU" sz="2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9600" y="4143374"/>
            <a:ext cx="11582400" cy="381549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4000">
                <a:schemeClr val="accent1">
                  <a:lumMod val="75000"/>
                </a:schemeClr>
              </a:gs>
              <a:gs pos="97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300" spc="-3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2300" spc="-3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</a:t>
            </a:r>
            <a:r>
              <a:rPr lang="ru-RU" sz="2300" spc="-3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 </a:t>
            </a:r>
            <a:r>
              <a:rPr lang="ru-RU" sz="2300" spc="-3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Дежурство </a:t>
            </a:r>
            <a:r>
              <a:rPr lang="ru-RU" sz="2300" spc="-3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выполнение правил по охране труда</a:t>
            </a:r>
            <a:endParaRPr lang="ru-RU" sz="2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09600" y="4581525"/>
            <a:ext cx="11582400" cy="40563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4000">
                <a:schemeClr val="accent1">
                  <a:lumMod val="75000"/>
                </a:schemeClr>
              </a:gs>
              <a:gs pos="97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300" spc="-3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300" spc="-3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VII</a:t>
            </a:r>
            <a:r>
              <a:rPr lang="ru-RU" sz="2300" spc="-3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 Реализация календаря образовательных событий</a:t>
            </a:r>
            <a:endParaRPr lang="ru-RU" sz="2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9600" y="5046107"/>
            <a:ext cx="11582400" cy="1029041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4000">
                <a:schemeClr val="accent1">
                  <a:lumMod val="75000"/>
                </a:schemeClr>
              </a:gs>
              <a:gs pos="97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en-US" sz="2300" spc="-3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VIII</a:t>
            </a:r>
            <a:r>
              <a:rPr lang="ru-RU" sz="2300" spc="-3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Выполнение учителями с их письменного согласия дополнительных                  </a:t>
            </a:r>
          </a:p>
          <a:p>
            <a:pPr>
              <a:spcAft>
                <a:spcPts val="0"/>
              </a:spcAft>
            </a:pPr>
            <a:r>
              <a:rPr lang="ru-RU" sz="2300" spc="-3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обязанностей, непосредственно связанных с образовательным процессом,                              </a:t>
            </a:r>
          </a:p>
          <a:p>
            <a:pPr>
              <a:spcAft>
                <a:spcPts val="0"/>
              </a:spcAft>
            </a:pPr>
            <a:r>
              <a:rPr lang="ru-RU" sz="2300" spc="-3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за дополнительную оплату</a:t>
            </a:r>
            <a:endParaRPr lang="ru-RU" sz="2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09600" y="6134100"/>
            <a:ext cx="11582400" cy="407338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4000">
                <a:schemeClr val="accent1">
                  <a:lumMod val="75000"/>
                </a:schemeClr>
              </a:gs>
              <a:gs pos="97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300" spc="-3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2300" spc="-3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IX</a:t>
            </a:r>
            <a:r>
              <a:rPr lang="ru-RU" sz="2300" spc="-3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300" spc="-3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Прохождение </a:t>
            </a:r>
            <a:r>
              <a:rPr lang="ru-RU" sz="2300" spc="-3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аттестации</a:t>
            </a:r>
            <a:endParaRPr lang="ru-RU" sz="2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9600" y="1638300"/>
            <a:ext cx="11582400" cy="376328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4000">
                <a:schemeClr val="accent1">
                  <a:lumMod val="75000"/>
                </a:schemeClr>
              </a:gs>
              <a:gs pos="97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300" spc="-3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en-US" sz="2300" spc="-3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ru-RU" sz="2300" spc="-3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300" spc="-3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Общие </a:t>
            </a:r>
            <a:r>
              <a:rPr lang="ru-RU" sz="2300" spc="-3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положения</a:t>
            </a:r>
            <a:endParaRPr lang="ru-RU" sz="2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1598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0" y="-1632"/>
            <a:ext cx="12192000" cy="6894195"/>
          </a:xfrm>
          <a:prstGeom prst="rect">
            <a:avLst/>
          </a:prstGeom>
          <a:solidFill>
            <a:srgbClr val="000000">
              <a:alpha val="10196"/>
            </a:srgbClr>
          </a:solidFill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982980" y="394348"/>
            <a:ext cx="10233659" cy="72748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t">
            <a:normAutofit/>
          </a:bodyPr>
          <a:lstStyle/>
          <a:p>
            <a:pPr algn="ctr"/>
            <a:r>
              <a:rPr lang="ru-RU" sz="4000" b="1" dirty="0">
                <a:solidFill>
                  <a:schemeClr val="accent5"/>
                </a:solidFill>
              </a:rPr>
              <a:t>Должностные обязанности учителей</a:t>
            </a:r>
          </a:p>
        </p:txBody>
      </p:sp>
      <p:sp>
        <p:nvSpPr>
          <p:cNvPr id="5" name="Прямоугольник с двумя усеченными противолежащими углами 4"/>
          <p:cNvSpPr/>
          <p:nvPr/>
        </p:nvSpPr>
        <p:spPr>
          <a:xfrm>
            <a:off x="3535680" y="1371600"/>
            <a:ext cx="8260080" cy="2490240"/>
          </a:xfrm>
          <a:prstGeom prst="snip2Diag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Трудового кодекса Российской Федерации                              (статья 15, часть первая):</a:t>
            </a:r>
          </a:p>
          <a:p>
            <a:endParaRPr lang="ru-RU" sz="1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«Трудовые отношения – отношения, основанные на соглашении между работником и работодателем о личном выполнении работником за плату трудовой функции 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</p:txBody>
      </p:sp>
      <p:sp>
        <p:nvSpPr>
          <p:cNvPr id="6" name="Прямоугольник с двумя усеченными противолежащими углами 5"/>
          <p:cNvSpPr/>
          <p:nvPr/>
        </p:nvSpPr>
        <p:spPr>
          <a:xfrm>
            <a:off x="3535680" y="4011866"/>
            <a:ext cx="8260080" cy="2495613"/>
          </a:xfrm>
          <a:prstGeom prst="snip2Diag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Федерального закона от 29 декабря 2012 г. № 273-ФЗ                       «Об образовании в Российской Федерации» (статья 47, часть 6):</a:t>
            </a:r>
          </a:p>
          <a:p>
            <a:endParaRPr lang="ru-RU" sz="1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Конкретные трудовые (должностные) обязанности педагогических работников определяются трудовыми договорами (служебными контрактами) и должностными инструкциями. 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</p:txBody>
      </p:sp>
      <p:pic>
        <p:nvPicPr>
          <p:cNvPr id="4098" name="Picture 2" descr="http://www.mdk-arbat.ru/main-book-image/560723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29"/>
          <a:stretch/>
        </p:blipFill>
        <p:spPr bwMode="auto">
          <a:xfrm>
            <a:off x="810895" y="4011867"/>
            <a:ext cx="1905000" cy="2495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molodozhenu.ru/up/image/%D0%BE%20%D1%81%D0%B2%D0%B0%D0%B4%D1%8C%D0%B1%D0%B5/%D1%8E%D1%80%D0%B8%D1%81%D0%BA%D0%BE%D0%BD%D1%81%D1%83%D0%BB%D1%8C%D1%82/%D0%B2%D1%8B%D1%85%D0%BE%D0%B4%D0%BD%D1%8B%D0%B5%20%D1%82%D0%BA%20%D1%80%D1%84/%D1%82%D0%BA%20%D1%80%D1%8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56"/>
          <a:stretch/>
        </p:blipFill>
        <p:spPr bwMode="auto">
          <a:xfrm>
            <a:off x="810895" y="1367041"/>
            <a:ext cx="1905000" cy="249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трелка вниз 8"/>
          <p:cNvSpPr/>
          <p:nvPr/>
        </p:nvSpPr>
        <p:spPr>
          <a:xfrm rot="16200000">
            <a:off x="2883471" y="2448941"/>
            <a:ext cx="484632" cy="347366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6200000">
            <a:off x="2883471" y="5085989"/>
            <a:ext cx="484632" cy="347366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9382125" y="5646198"/>
            <a:ext cx="143975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857625" y="6038850"/>
            <a:ext cx="146685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9315450" y="6038850"/>
            <a:ext cx="200025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3857625" y="6372225"/>
            <a:ext cx="1838325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48449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-1632"/>
            <a:ext cx="12192000" cy="6894195"/>
          </a:xfrm>
          <a:prstGeom prst="rect">
            <a:avLst/>
          </a:prstGeom>
          <a:solidFill>
            <a:srgbClr val="000000">
              <a:alpha val="10196"/>
            </a:srgbClr>
          </a:solidFill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982980" y="394348"/>
            <a:ext cx="10233659" cy="12820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t">
            <a:normAutofit/>
          </a:bodyPr>
          <a:lstStyle/>
          <a:p>
            <a:pPr algn="ctr"/>
            <a:r>
              <a:rPr lang="ru-RU" sz="4000" b="1" dirty="0">
                <a:solidFill>
                  <a:schemeClr val="accent5"/>
                </a:solidFill>
              </a:rPr>
              <a:t>Правовая основа для разработки   должностных инструкций учителей</a:t>
            </a:r>
          </a:p>
        </p:txBody>
      </p:sp>
      <p:sp>
        <p:nvSpPr>
          <p:cNvPr id="5" name="Прямоугольник с двумя усеченными противолежащими углами 4"/>
          <p:cNvSpPr/>
          <p:nvPr/>
        </p:nvSpPr>
        <p:spPr>
          <a:xfrm>
            <a:off x="3535680" y="1874520"/>
            <a:ext cx="8549640" cy="4724400"/>
          </a:xfrm>
          <a:prstGeom prst="snip2Diag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раздела «Квалификационные характеристики должностей работников образования» Единого квалификационного справочника должностей руководителей, специалистов и служащих, утверждённого приказом Минздравсоцразвития России                   от 26 августа 2010 г. № 761-н (подраздел </a:t>
            </a:r>
            <a:r>
              <a:rPr lang="en-US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пункт 3):</a:t>
            </a:r>
          </a:p>
          <a:p>
            <a:endParaRPr lang="ru-RU" sz="1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«Квалификационные характеристики применяются в качестве нормативных документов или служат основой для разработки должностных инструкций, содержащих конкретный перечень должностных обязанностей работников 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При необходимости должностные обязанности, включённые в квалификационную характеристику определённой должности, могут быть распределены между несколькими исполнителями».</a:t>
            </a:r>
          </a:p>
        </p:txBody>
      </p:sp>
      <p:sp>
        <p:nvSpPr>
          <p:cNvPr id="8" name="Стрелка вниз 7"/>
          <p:cNvSpPr/>
          <p:nvPr/>
        </p:nvSpPr>
        <p:spPr>
          <a:xfrm rot="16200000">
            <a:off x="3094882" y="3656037"/>
            <a:ext cx="484632" cy="396965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43180" t="26019" r="30097" b="4854"/>
          <a:stretch/>
        </p:blipFill>
        <p:spPr>
          <a:xfrm rot="10800000">
            <a:off x="417141" y="1874520"/>
            <a:ext cx="2721574" cy="3960000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2819769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0" y="-1632"/>
            <a:ext cx="12192000" cy="6894195"/>
          </a:xfrm>
          <a:prstGeom prst="rect">
            <a:avLst/>
          </a:prstGeom>
          <a:solidFill>
            <a:srgbClr val="000000">
              <a:alpha val="10196"/>
            </a:srgbClr>
          </a:solidFill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81572" y="5055083"/>
            <a:ext cx="4601353" cy="14773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«О сокращении объёмов и видов отчётности, представляемой общеобразовательными учреждениями» (Ливанов Д.В., письмо Минобрнауки России от 12 сентября 2012 г. № ДЛ-150/08)</a:t>
            </a:r>
            <a:endParaRPr lang="ru-RU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36017" t="22361" r="37187" b="9167"/>
          <a:stretch/>
        </p:blipFill>
        <p:spPr>
          <a:xfrm>
            <a:off x="2612004" y="2126375"/>
            <a:ext cx="2003733" cy="288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Picture 2" descr="https://otvet.imgsmail.ru/download/e6d15c747eb05e413cc8406ee3ba80b4_i-18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966" y="1853426"/>
            <a:ext cx="1974329" cy="2970129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otvet.imgsmail.ru/download/e6d15c747eb05e413cc8406ee3ba80b4_i-18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003" y="1646966"/>
            <a:ext cx="1974329" cy="2970129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/>
          <a:srcRect l="36484" t="16528" r="37031" b="14861"/>
          <a:stretch/>
        </p:blipFill>
        <p:spPr>
          <a:xfrm>
            <a:off x="1062224" y="1505567"/>
            <a:ext cx="1976356" cy="288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10489" y="171760"/>
            <a:ext cx="11978639" cy="122109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t">
            <a:normAutofit/>
          </a:bodyPr>
          <a:lstStyle/>
          <a:p>
            <a:pPr algn="ctr"/>
            <a:r>
              <a:rPr lang="ru-RU" sz="4000" b="1" dirty="0">
                <a:solidFill>
                  <a:schemeClr val="accent5"/>
                </a:solidFill>
              </a:rPr>
              <a:t>Актуализация проблемы оптимизации отчётности образовательных организаций в 2012–2015 гг. 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6"/>
          <a:srcRect l="34297" t="17916" r="34844" b="4748"/>
          <a:stretch/>
        </p:blipFill>
        <p:spPr>
          <a:xfrm>
            <a:off x="9269227" y="2126375"/>
            <a:ext cx="2043040" cy="288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4" name="Picture 2" descr="https://otvet.imgsmail.ru/download/e6d15c747eb05e413cc8406ee3ba80b4_i-18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3731" y="1931634"/>
            <a:ext cx="1974329" cy="2970129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s://otvet.imgsmail.ru/download/e6d15c747eb05e413cc8406ee3ba80b4_i-18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7155" y="1827022"/>
            <a:ext cx="1974329" cy="2970129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7"/>
          <a:srcRect l="34297" t="11528" r="35078" b="15139"/>
          <a:stretch/>
        </p:blipFill>
        <p:spPr>
          <a:xfrm>
            <a:off x="7582388" y="1807084"/>
            <a:ext cx="2138182" cy="288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8"/>
          <a:srcRect l="35078" t="18056" r="34844" b="4747"/>
          <a:stretch/>
        </p:blipFill>
        <p:spPr>
          <a:xfrm>
            <a:off x="6099808" y="1505567"/>
            <a:ext cx="1994900" cy="288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6" name="Прямоугольник 15"/>
          <p:cNvSpPr/>
          <p:nvPr/>
        </p:nvSpPr>
        <p:spPr>
          <a:xfrm>
            <a:off x="6099809" y="5053344"/>
            <a:ext cx="5212458" cy="14773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Рекомендации Комитета Государственной Думы по оптимизации отчётности в сфере образования (Нарышкин С.Е., письмо Государственной Думы Федерального Собрания Российской Федерации   от 17 июля 2015 г. № 1.1-0516)</a:t>
            </a:r>
            <a:endParaRPr lang="ru-RU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5775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-1632"/>
            <a:ext cx="12192000" cy="6894195"/>
          </a:xfrm>
          <a:prstGeom prst="rect">
            <a:avLst/>
          </a:prstGeom>
          <a:solidFill>
            <a:srgbClr val="000000">
              <a:alpha val="10196"/>
            </a:srgbClr>
          </a:solidFill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13360" y="394348"/>
            <a:ext cx="11734800" cy="109917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t">
            <a:normAutofit/>
          </a:bodyPr>
          <a:lstStyle/>
          <a:p>
            <a:pPr algn="ctr"/>
            <a:r>
              <a:rPr lang="ru-RU" sz="3600" b="1" dirty="0">
                <a:solidFill>
                  <a:schemeClr val="accent5"/>
                </a:solidFill>
              </a:rPr>
              <a:t>Должностные обязанности учителей, непосредственно связанные с составлением </a:t>
            </a:r>
            <a:r>
              <a:rPr lang="ru-RU" sz="3600" b="1" dirty="0" smtClean="0">
                <a:solidFill>
                  <a:schemeClr val="accent5"/>
                </a:solidFill>
              </a:rPr>
              <a:t>отчётной </a:t>
            </a:r>
            <a:r>
              <a:rPr lang="ru-RU" sz="3600" b="1" dirty="0">
                <a:solidFill>
                  <a:schemeClr val="accent5"/>
                </a:solidFill>
              </a:rPr>
              <a:t>документации</a:t>
            </a:r>
          </a:p>
        </p:txBody>
      </p:sp>
      <p:sp>
        <p:nvSpPr>
          <p:cNvPr id="5" name="Прямоугольник с двумя усеченными противолежащими углами 4"/>
          <p:cNvSpPr/>
          <p:nvPr/>
        </p:nvSpPr>
        <p:spPr>
          <a:xfrm>
            <a:off x="3535680" y="1632204"/>
            <a:ext cx="8549640" cy="4724400"/>
          </a:xfrm>
          <a:prstGeom prst="snip2Diag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раздела «Квалификационные характеристики должностей работников образования» Единого квалификационного справочника должностей руководителей, специалистов и служащих, утверждённого приказом Минздравсоцразвития России                   от 26 августа 2010 г. № 761-н (подраздел </a:t>
            </a:r>
            <a:r>
              <a:rPr lang="en-US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  <a:p>
            <a:endParaRPr lang="ru-RU" sz="1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Должностные обязанности.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разрабатывает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рабочую программу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предмету, курсу на   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основе примерных основных общеобразовательных программ  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Осуществляет контрольно-оценочную деятельность в 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образовательном процессе с использованием современных  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способов оценивания в условиях информационно-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коммуникационных технологий (ведение электронных форм 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документации, в том числе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электронного журнала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дневников 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обучающихся). 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 rot="16200000">
            <a:off x="3094882" y="3896799"/>
            <a:ext cx="484632" cy="396964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4" name="Picture 6" descr="http://assets.siter33.justclick.ru/sites/423918-1020169-0/assets/images/03916cbd-29cc-49ce-aea8-82fa3e81bbf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1301" y="3987281"/>
            <a:ext cx="211293" cy="2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://assets.siter33.justclick.ru/sites/423918-1020169-0/assets/images/03916cbd-29cc-49ce-aea8-82fa3e81bbf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1301" y="5811531"/>
            <a:ext cx="211293" cy="2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/>
          <a:srcRect l="43180" t="26019" r="30097" b="4854"/>
          <a:stretch/>
        </p:blipFill>
        <p:spPr>
          <a:xfrm rot="10800000">
            <a:off x="417141" y="1629422"/>
            <a:ext cx="2721574" cy="3960000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10" name="Picture 6" descr="http://assets.siter33.justclick.ru/sites/423918-1020169-0/assets/images/03916cbd-29cc-49ce-aea8-82fa3e81bbf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964" y="5811531"/>
            <a:ext cx="211293" cy="2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34910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-1632"/>
            <a:ext cx="12192000" cy="6894195"/>
          </a:xfrm>
          <a:prstGeom prst="rect">
            <a:avLst/>
          </a:prstGeom>
          <a:solidFill>
            <a:srgbClr val="000000">
              <a:alpha val="10196"/>
            </a:srgbClr>
          </a:solidFill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13360" y="394348"/>
            <a:ext cx="11734800" cy="109917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t">
            <a:normAutofit/>
          </a:bodyPr>
          <a:lstStyle/>
          <a:p>
            <a:pPr algn="ctr"/>
            <a:r>
              <a:rPr lang="ru-RU" sz="3600" b="1" dirty="0">
                <a:solidFill>
                  <a:schemeClr val="accent5"/>
                </a:solidFill>
              </a:rPr>
              <a:t>Регулирование участия </a:t>
            </a:r>
            <a:r>
              <a:rPr lang="ru-RU" sz="3600" b="1" dirty="0" smtClean="0">
                <a:solidFill>
                  <a:schemeClr val="accent5"/>
                </a:solidFill>
              </a:rPr>
              <a:t>учителей </a:t>
            </a:r>
            <a:r>
              <a:rPr lang="ru-RU" sz="3600" b="1" dirty="0">
                <a:solidFill>
                  <a:schemeClr val="accent5"/>
                </a:solidFill>
              </a:rPr>
              <a:t>в разработке рабочих программ и ведения им электронного журнала и дневников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32431" t="10209" r="33719" b="5625"/>
          <a:stretch/>
        </p:blipFill>
        <p:spPr>
          <a:xfrm>
            <a:off x="777966" y="2595780"/>
            <a:ext cx="2575248" cy="3600000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l="32314" t="8750" r="34070" b="7084"/>
          <a:stretch/>
        </p:blipFill>
        <p:spPr>
          <a:xfrm>
            <a:off x="396239" y="1645920"/>
            <a:ext cx="2557426" cy="3600000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9" name="Прямоугольник с двумя усеченными противолежащими углами 8"/>
          <p:cNvSpPr/>
          <p:nvPr/>
        </p:nvSpPr>
        <p:spPr>
          <a:xfrm>
            <a:off x="3535680" y="1645920"/>
            <a:ext cx="8549640" cy="4953000"/>
          </a:xfrm>
          <a:prstGeom prst="snip2Diag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приказа Минобрнауки России от 11 мая 2016 г. № 536               «Об утверждении Особенностей режима рабочего времени и времени отдыха педагогических и иных работников организаций, осуществляющих образовательную деятельность» (пункт 2.3):</a:t>
            </a:r>
          </a:p>
          <a:p>
            <a:endParaRPr lang="ru-RU" sz="1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«Другая часть педагогической работы 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</a:p>
          <a:p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регулируется следующим образом:</a:t>
            </a:r>
          </a:p>
          <a:p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самостоятельно – 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разработке </a:t>
            </a:r>
            <a:r>
              <a:rPr lang="ru-RU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рабочих  </a:t>
            </a:r>
          </a:p>
          <a:p>
            <a:r>
              <a:rPr lang="ru-RU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программ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предметов, курсов, дисциплин (модулей) (в </a:t>
            </a:r>
          </a:p>
          <a:p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соответствии с требованиями федеральных государственных </a:t>
            </a:r>
          </a:p>
          <a:p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образовательных стандартов и с правом использования как </a:t>
            </a:r>
          </a:p>
          <a:p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типовых, так и авторских рабочих программ) 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в порядке, устанавливаемом правилами внутреннего </a:t>
            </a:r>
          </a:p>
          <a:p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трудового распорядка, –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ведение</a:t>
            </a:r>
            <a:r>
              <a:rPr lang="ru-RU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журнала 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дневников </a:t>
            </a:r>
          </a:p>
          <a:p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в электронной (либо в бумажной) форме 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</p:txBody>
      </p:sp>
      <p:pic>
        <p:nvPicPr>
          <p:cNvPr id="10" name="Picture 6" descr="http://assets.siter33.justclick.ru/sites/423918-1020169-0/assets/images/03916cbd-29cc-49ce-aea8-82fa3e81bbf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0612" y="3886560"/>
            <a:ext cx="211293" cy="2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://assets.siter33.justclick.ru/sites/423918-1020169-0/assets/images/03916cbd-29cc-49ce-aea8-82fa3e81bbf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0611" y="5555700"/>
            <a:ext cx="211293" cy="2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Прямая соединительная линия 12"/>
          <p:cNvCxnSpPr/>
          <p:nvPr/>
        </p:nvCxnSpPr>
        <p:spPr>
          <a:xfrm>
            <a:off x="4297680" y="4122420"/>
            <a:ext cx="178308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297680" y="5794560"/>
            <a:ext cx="623316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297680" y="6187440"/>
            <a:ext cx="252984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Стрелка вниз 25"/>
          <p:cNvSpPr/>
          <p:nvPr/>
        </p:nvSpPr>
        <p:spPr>
          <a:xfrm rot="16200000">
            <a:off x="3384596" y="3128708"/>
            <a:ext cx="484632" cy="547397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6" descr="http://assets.siter33.justclick.ru/sites/423918-1020169-0/assets/images/03916cbd-29cc-49ce-aea8-82fa3e81bbf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145" y="5555700"/>
            <a:ext cx="211293" cy="2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87496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-15240" y="0"/>
            <a:ext cx="12192000" cy="6894195"/>
          </a:xfrm>
          <a:prstGeom prst="rect">
            <a:avLst/>
          </a:prstGeom>
          <a:solidFill>
            <a:srgbClr val="000000">
              <a:alpha val="10196"/>
            </a:srgbClr>
          </a:solidFill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200" name="Picture 8" descr="http://kirovipk.ru/sites/default/files/novost/fgo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517" y="450038"/>
            <a:ext cx="2375043" cy="79200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с двумя усеченными противолежащими углами 11"/>
          <p:cNvSpPr/>
          <p:nvPr/>
        </p:nvSpPr>
        <p:spPr>
          <a:xfrm>
            <a:off x="91440" y="1793050"/>
            <a:ext cx="11978640" cy="4904124"/>
          </a:xfrm>
          <a:prstGeom prst="snip2Diag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приказа Минобрнауки России от 6 октября 2009 г. № 373 «Об утверждении и введении в действие </a:t>
            </a: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государственного образовательного стандарта начального общего образования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(с изменениями, внесёнными приказом Минобрнауки России от 31 декабря 2015 г. № 1576) (пункт 19.5), приказа Минобрнауки России от 17 декабря 2010 г. № 1897 «Об утверждении </a:t>
            </a: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государственного образовательного стандарта основного общего образования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      (с изменениями, внесёнными приказом Минобрнауки России от 31 декабря 2015 г. № 1577) (пункт 18.2.2) и приказа Минобрнауки России от 17 мая 2012 г. № 413 «Об утверждении </a:t>
            </a: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государственного образовательного стандарта среднего общего образования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(с изменениями, внесёнными приказом Минобрнауки России от 31 декабря 2015 г. № 1578) (пункт 18.2.2):</a:t>
            </a:r>
          </a:p>
          <a:p>
            <a:endParaRPr lang="ru-RU" sz="1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«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Рабочие программы учебных предметов, курсов должны содержать: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1) планируемые результаты освоения учебного предмета, курса;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2) содержание учебного предмета, курса;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3) тематическое планирование с указанием количества часов, отводимых на  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освоение каждой темы 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575560" y="394348"/>
            <a:ext cx="9372600" cy="13430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t">
            <a:normAutofit/>
          </a:bodyPr>
          <a:lstStyle/>
          <a:p>
            <a:pPr algn="ctr"/>
            <a:r>
              <a:rPr lang="ru-RU" sz="4000" b="1" dirty="0">
                <a:solidFill>
                  <a:schemeClr val="accent5"/>
                </a:solidFill>
              </a:rPr>
              <a:t>Требования к структуре                                                    рабочих программ предметов, курсов</a:t>
            </a:r>
          </a:p>
        </p:txBody>
      </p:sp>
      <p:sp>
        <p:nvSpPr>
          <p:cNvPr id="14" name="Стрелка вниз 13"/>
          <p:cNvSpPr/>
          <p:nvPr/>
        </p:nvSpPr>
        <p:spPr>
          <a:xfrm>
            <a:off x="1270253" y="1309939"/>
            <a:ext cx="484632" cy="39702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Picture 6" descr="http://assets.siter33.justclick.ru/sites/423918-1020169-0/assets/images/03916cbd-29cc-49ce-aea8-82fa3e81bbf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184" y="5959200"/>
            <a:ext cx="211293" cy="2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http://assets.siter33.justclick.ru/sites/423918-1020169-0/assets/images/03916cbd-29cc-49ce-aea8-82fa3e81bbf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082" y="5607355"/>
            <a:ext cx="211293" cy="2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http://assets.siter33.justclick.ru/sites/423918-1020169-0/assets/images/03916cbd-29cc-49ce-aea8-82fa3e81bbf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184" y="5238163"/>
            <a:ext cx="211293" cy="2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59213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-1632"/>
            <a:ext cx="12192000" cy="6894195"/>
          </a:xfrm>
          <a:prstGeom prst="rect">
            <a:avLst/>
          </a:prstGeom>
          <a:solidFill>
            <a:srgbClr val="000000">
              <a:alpha val="10196"/>
            </a:srgbClr>
          </a:solidFill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13360" y="394348"/>
            <a:ext cx="11734800" cy="109917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t">
            <a:normAutofit/>
          </a:bodyPr>
          <a:lstStyle/>
          <a:p>
            <a:pPr algn="ctr"/>
            <a:r>
              <a:rPr lang="ru-RU" sz="3600" b="1" dirty="0">
                <a:solidFill>
                  <a:schemeClr val="accent5"/>
                </a:solidFill>
              </a:rPr>
              <a:t>Регулирование </a:t>
            </a: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</a:rPr>
              <a:t>составления учителями отчётности              при выполнении ими дополнительных обязанностей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32431" t="10209" r="33719" b="5625"/>
          <a:stretch/>
        </p:blipFill>
        <p:spPr>
          <a:xfrm>
            <a:off x="500121" y="2595780"/>
            <a:ext cx="2060198" cy="2880000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32314" t="8750" r="34070" b="7084"/>
          <a:stretch/>
        </p:blipFill>
        <p:spPr>
          <a:xfrm>
            <a:off x="256853" y="1645920"/>
            <a:ext cx="2045941" cy="2880000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7" name="Прямоугольник с двумя усеченными противолежащими углами 6"/>
          <p:cNvSpPr/>
          <p:nvPr/>
        </p:nvSpPr>
        <p:spPr>
          <a:xfrm>
            <a:off x="2560319" y="1645920"/>
            <a:ext cx="9387841" cy="4953000"/>
          </a:xfrm>
          <a:prstGeom prst="snip2Diag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приказа Минобрнауки России от 11 мая 2016 г. № 536                            «Об утверждении Особенностей режима рабочего времени и времени отдыха педагогических и иных работников организаций, осуществляющих образовательную деятельность» (пункт 2.3):</a:t>
            </a:r>
          </a:p>
          <a:p>
            <a:endParaRPr lang="ru-RU" sz="1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«Другая часть педагогической работы 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регулируется следующим образом: 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трудовым договором (дополнительным соглашением к трудовому договору) – выполнение с письменного согласия дополнительных видов работ, непосредственно связанных с образовательной деятельностью, на условиях дополнительной оплаты (классное руководство; проверка письменных работ; заведование учебными кабинетами, лабораториями, мастерскими, учебно-опытными участками; руководство методическими объединениями; другие дополнительные виды работ с указанием в трудовом договоре </a:t>
            </a:r>
          </a:p>
          <a:p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их содержания, срока выполнения и размера оплаты) 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</p:txBody>
      </p:sp>
      <p:sp>
        <p:nvSpPr>
          <p:cNvPr id="8" name="Стрелка вниз 7"/>
          <p:cNvSpPr/>
          <p:nvPr/>
        </p:nvSpPr>
        <p:spPr>
          <a:xfrm rot="16200000">
            <a:off x="2334177" y="3086874"/>
            <a:ext cx="484632" cy="547397"/>
          </a:xfrm>
          <a:prstGeom prst="downArrow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7376160" y="4160520"/>
            <a:ext cx="27432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071360" y="4831080"/>
            <a:ext cx="435864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6" descr="http://assets.siter33.justclick.ru/sites/423918-1020169-0/assets/images/03916cbd-29cc-49ce-aea8-82fa3e81bbf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748" y="4912307"/>
            <a:ext cx="211293" cy="2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88819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-1632"/>
            <a:ext cx="12192000" cy="6894195"/>
          </a:xfrm>
          <a:prstGeom prst="rect">
            <a:avLst/>
          </a:prstGeom>
          <a:solidFill>
            <a:srgbClr val="000000">
              <a:alpha val="10196"/>
            </a:srgbClr>
          </a:solidFill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/>
          <a:srcRect l="50586" t="22500" r="26691" b="20208"/>
          <a:stretch/>
        </p:blipFill>
        <p:spPr>
          <a:xfrm>
            <a:off x="630283" y="2998920"/>
            <a:ext cx="2539637" cy="360000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394348"/>
            <a:ext cx="12192000" cy="109917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t">
            <a:normAutofit/>
          </a:bodyPr>
          <a:lstStyle/>
          <a:p>
            <a:pPr algn="ctr"/>
            <a:r>
              <a:rPr lang="ru-RU" sz="3500" b="1" dirty="0">
                <a:solidFill>
                  <a:schemeClr val="accent5"/>
                </a:solidFill>
              </a:rPr>
              <a:t>Регулирование </a:t>
            </a:r>
            <a:r>
              <a:rPr lang="ru-RU" sz="3500" b="1" dirty="0">
                <a:solidFill>
                  <a:schemeClr val="accent1">
                    <a:lumMod val="75000"/>
                  </a:schemeClr>
                </a:solidFill>
              </a:rPr>
              <a:t>составления учителями </a:t>
            </a:r>
            <a:r>
              <a:rPr lang="ru-RU" sz="3500" b="1" dirty="0" smtClean="0">
                <a:solidFill>
                  <a:schemeClr val="accent1">
                    <a:lumMod val="75000"/>
                  </a:schemeClr>
                </a:solidFill>
              </a:rPr>
              <a:t>отчётной документации              </a:t>
            </a:r>
            <a:r>
              <a:rPr lang="ru-RU" sz="3500" b="1" dirty="0">
                <a:solidFill>
                  <a:schemeClr val="accent1">
                    <a:lumMod val="75000"/>
                  </a:schemeClr>
                </a:solidFill>
              </a:rPr>
              <a:t>при осуществлении </a:t>
            </a:r>
            <a:r>
              <a:rPr lang="ru-RU" sz="3500" b="1" dirty="0" smtClean="0">
                <a:solidFill>
                  <a:schemeClr val="accent1">
                    <a:lumMod val="75000"/>
                  </a:schemeClr>
                </a:solidFill>
              </a:rPr>
              <a:t>ими классного </a:t>
            </a:r>
            <a:r>
              <a:rPr lang="ru-RU" sz="3500" b="1" dirty="0">
                <a:solidFill>
                  <a:schemeClr val="accent1">
                    <a:lumMod val="75000"/>
                  </a:schemeClr>
                </a:solidFill>
              </a:rPr>
              <a:t>руководства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l="27277" t="23125" r="50000" b="19792"/>
          <a:stretch/>
        </p:blipFill>
        <p:spPr>
          <a:xfrm>
            <a:off x="213360" y="1874520"/>
            <a:ext cx="2548906" cy="360000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7" name="Прямоугольник с двумя усеченными противолежащими углами 6"/>
          <p:cNvSpPr/>
          <p:nvPr/>
        </p:nvSpPr>
        <p:spPr>
          <a:xfrm>
            <a:off x="3063241" y="1874520"/>
            <a:ext cx="8991600" cy="4724400"/>
          </a:xfrm>
          <a:prstGeom prst="snip2Diag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Методических рекомендаций об осуществлении функций классного руководителя педагогическими работниками государственных общеобразовательных учреждений субъектов Российской Федерации и муниципальных общеобразовательных учреждений, утверждённых приказом Минобрнауки России от 3 февраля 2006 г. № 21, и письма Департамента государственной молодёжной политики, воспитания и социальной защиты детей Минобрнауки России от 21 марта 2006 г.     № 06-304:</a:t>
            </a:r>
          </a:p>
          <a:p>
            <a:endParaRPr lang="ru-RU" sz="1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«Функции классного руководителя могут подразделяться на: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Организационно-координирующие: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ведение документации (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классный журнал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работы  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классного руководителя). 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</p:txBody>
      </p:sp>
      <p:sp>
        <p:nvSpPr>
          <p:cNvPr id="8" name="Стрелка вниз 7"/>
          <p:cNvSpPr/>
          <p:nvPr/>
        </p:nvSpPr>
        <p:spPr>
          <a:xfrm rot="16200000">
            <a:off x="2737104" y="5353968"/>
            <a:ext cx="484632" cy="685800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16200000">
            <a:off x="2737104" y="1969008"/>
            <a:ext cx="484632" cy="685800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6" descr="http://assets.siter33.justclick.ru/sites/423918-1020169-0/assets/images/03916cbd-29cc-49ce-aea8-82fa3e81bbf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7056" y="5656174"/>
            <a:ext cx="211293" cy="2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http://assets.siter33.justclick.ru/sites/423918-1020169-0/assets/images/03916cbd-29cc-49ce-aea8-82fa3e81bbf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5348" y="5656174"/>
            <a:ext cx="211293" cy="2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6966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-1632"/>
            <a:ext cx="12192000" cy="6894195"/>
          </a:xfrm>
          <a:prstGeom prst="rect">
            <a:avLst/>
          </a:prstGeom>
          <a:solidFill>
            <a:srgbClr val="000000">
              <a:alpha val="10196"/>
            </a:srgbClr>
          </a:solidFill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982980" y="587881"/>
            <a:ext cx="10233659" cy="72748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t">
            <a:normAutofit/>
          </a:bodyPr>
          <a:lstStyle/>
          <a:p>
            <a:pPr algn="ctr"/>
            <a:r>
              <a:rPr lang="ru-RU" sz="4000" b="1" dirty="0">
                <a:solidFill>
                  <a:schemeClr val="accent5"/>
                </a:solidFill>
              </a:rPr>
              <a:t>Основные выводы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09600" y="1596340"/>
            <a:ext cx="11582400" cy="124961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4000">
                <a:schemeClr val="accent1">
                  <a:lumMod val="75000"/>
                </a:schemeClr>
              </a:gs>
              <a:gs pos="97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законодательством Российской Федерации определены                              возможные должностные обязанности учителей,                                                        в том числе связанные с составлением ими отчётной документации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09600" y="3328997"/>
            <a:ext cx="11582400" cy="124961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4000">
                <a:schemeClr val="accent1">
                  <a:lumMod val="75000"/>
                </a:schemeClr>
              </a:gs>
              <a:gs pos="97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урегулирование проблемы избыточной отчётности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учителей                                не требует внесения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изменений в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законодательство,                           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 проблема наличия нарушений носит лишь правоприменительный характер 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5857493" y="2978231"/>
            <a:ext cx="484632" cy="2184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09600" y="5061654"/>
            <a:ext cx="11582400" cy="124961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4000">
                <a:schemeClr val="accent1">
                  <a:lumMod val="75000"/>
                </a:schemeClr>
              </a:gs>
              <a:gs pos="97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инструментом совершенствования правоприменительной практики,        связанной с избыточной отчётностью учителей, являются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рекомендации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разъяснения по её сокращению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устранению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5857493" y="4710888"/>
            <a:ext cx="484632" cy="2184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1033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fluper.ru/ffh/33/fon_tekstura_perehod_gradient_1920x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050"/>
            <a:ext cx="12192000" cy="686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63941" y="1347998"/>
            <a:ext cx="11464118" cy="250067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Рекомендации по </a:t>
            </a:r>
            <a:r>
              <a:rPr lang="ru-RU" sz="5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устранению</a:t>
            </a:r>
          </a:p>
          <a:p>
            <a:pPr algn="ctr"/>
            <a:r>
              <a:rPr lang="ru-RU" sz="5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запросов отчётной документации </a:t>
            </a:r>
            <a:r>
              <a:rPr lang="ru-RU" sz="5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педагогических </a:t>
            </a:r>
            <a:r>
              <a:rPr lang="ru-RU" sz="5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работников</a:t>
            </a:r>
          </a:p>
          <a:p>
            <a:pPr algn="ctr"/>
            <a:r>
              <a:rPr lang="ru-RU" sz="5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(включая учителей) при </a:t>
            </a:r>
            <a:r>
              <a:rPr lang="ru-RU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аттестации</a:t>
            </a:r>
          </a:p>
        </p:txBody>
      </p:sp>
    </p:spTree>
    <p:extLst>
      <p:ext uri="{BB962C8B-B14F-4D97-AF65-F5344CB8AC3E}">
        <p14:creationId xmlns:p14="http://schemas.microsoft.com/office/powerpoint/2010/main" val="4216658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-1632"/>
            <a:ext cx="12192000" cy="6894195"/>
          </a:xfrm>
          <a:prstGeom prst="rect">
            <a:avLst/>
          </a:prstGeom>
          <a:solidFill>
            <a:srgbClr val="000000">
              <a:alpha val="10196"/>
            </a:srgbClr>
          </a:solidFill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982980" y="394348"/>
            <a:ext cx="10233659" cy="12820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t"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5"/>
                </a:solidFill>
              </a:rPr>
              <a:t>Правовые основания </a:t>
            </a:r>
            <a:r>
              <a:rPr lang="ru-RU" sz="4000" b="1" dirty="0">
                <a:solidFill>
                  <a:schemeClr val="accent5"/>
                </a:solidFill>
              </a:rPr>
              <a:t>для установления        Порядка проведения аттестации</a:t>
            </a:r>
          </a:p>
        </p:txBody>
      </p:sp>
      <p:pic>
        <p:nvPicPr>
          <p:cNvPr id="5" name="Picture 2" descr="http://www.mdk-arbat.ru/main-book-image/560723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29"/>
          <a:stretch/>
        </p:blipFill>
        <p:spPr bwMode="auto">
          <a:xfrm>
            <a:off x="810895" y="1786827"/>
            <a:ext cx="1905000" cy="2495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с двумя усеченными противолежащими углами 5"/>
          <p:cNvSpPr/>
          <p:nvPr/>
        </p:nvSpPr>
        <p:spPr>
          <a:xfrm>
            <a:off x="3535679" y="1786827"/>
            <a:ext cx="8260080" cy="4232973"/>
          </a:xfrm>
          <a:prstGeom prst="snip2Diag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Федерального закона от 29 декабря 2012 г. № 273-ФЗ                       «Об образовании в Российской Федерации» (статья 49, часть 4):</a:t>
            </a:r>
          </a:p>
          <a:p>
            <a:endParaRPr lang="ru-RU" sz="1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«Порядок проведения аттестации педагогических работников устанавливается федеральным органом исполнительной власти, осуществляющим функции по выработке государственной политики и нормативно-правовому регулированию в сфере образования, по согласованию с федеральным органом исполнительной власти, осуществляющим функции по выработке государственной политики и нормативно-правовому регулированию в сфере труда».</a:t>
            </a:r>
          </a:p>
        </p:txBody>
      </p:sp>
      <p:sp>
        <p:nvSpPr>
          <p:cNvPr id="7" name="Стрелка вниз 6"/>
          <p:cNvSpPr/>
          <p:nvPr/>
        </p:nvSpPr>
        <p:spPr>
          <a:xfrm rot="16200000">
            <a:off x="2883471" y="2448941"/>
            <a:ext cx="484632" cy="347366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20022" y="4397321"/>
            <a:ext cx="30794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i="1" dirty="0"/>
              <a:t>Таким образом, Порядок проведения аттестации устанавливается </a:t>
            </a:r>
            <a:r>
              <a:rPr lang="ru-RU" b="1" i="1" dirty="0"/>
              <a:t>Минобрнауки России</a:t>
            </a:r>
            <a:r>
              <a:rPr lang="ru-RU" i="1" dirty="0"/>
              <a:t>            по согласованию                       с Минтрудом России </a:t>
            </a:r>
          </a:p>
        </p:txBody>
      </p:sp>
      <p:pic>
        <p:nvPicPr>
          <p:cNvPr id="11" name="Picture 2" descr="http://st.depositphotos.com/1637332/2711/v/110/depositphotos_27116087-Bouton-internet-attention-exclamation-dang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37" y="4397321"/>
            <a:ext cx="359999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49071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-1632"/>
            <a:ext cx="12192000" cy="6894195"/>
          </a:xfrm>
          <a:prstGeom prst="rect">
            <a:avLst/>
          </a:prstGeom>
          <a:solidFill>
            <a:srgbClr val="000000">
              <a:alpha val="10196"/>
            </a:srgbClr>
          </a:solidFill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18160" y="288953"/>
            <a:ext cx="11109960" cy="150936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t">
            <a:noAutofit/>
          </a:bodyPr>
          <a:lstStyle/>
          <a:p>
            <a:pPr algn="ctr"/>
            <a:r>
              <a:rPr lang="ru-RU" sz="3600" b="1" dirty="0">
                <a:solidFill>
                  <a:schemeClr val="accent5"/>
                </a:solidFill>
              </a:rPr>
              <a:t>Правовое устранение отчётности учителей                      при проведении аттестации в целях подтверждения соответствия занимаемой должности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32197" t="8542" r="33952" b="6667"/>
          <a:stretch/>
        </p:blipFill>
        <p:spPr>
          <a:xfrm>
            <a:off x="1168149" y="2072032"/>
            <a:ext cx="2045013" cy="2880000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l="32314" t="8334" r="33835" b="6875"/>
          <a:stretch/>
        </p:blipFill>
        <p:spPr>
          <a:xfrm>
            <a:off x="145643" y="1873912"/>
            <a:ext cx="2045012" cy="2880000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8" name="Прямоугольник с двумя усеченными противолежащими углами 7"/>
          <p:cNvSpPr/>
          <p:nvPr/>
        </p:nvSpPr>
        <p:spPr>
          <a:xfrm>
            <a:off x="2926080" y="1874520"/>
            <a:ext cx="9128761" cy="4724400"/>
          </a:xfrm>
          <a:prstGeom prst="snip2Diag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Порядка проведения аттестации педагогических работников организаций, осуществляющих образовательную деятельность, утверждённого приказом Минобрнауки России от 7 апреля 2014 г. № 276:</a:t>
            </a:r>
          </a:p>
          <a:p>
            <a:endParaRPr lang="ru-RU" sz="1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Аттестация педагогических работников в целях подтверждения соответствия занимаемой должности</a:t>
            </a:r>
          </a:p>
          <a:p>
            <a:endParaRPr lang="ru-RU" sz="5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Для проведения аттестации на каждого педагогического работника работодатель вносит в аттестационную комиссию организации представление.</a:t>
            </a:r>
          </a:p>
          <a:p>
            <a:endParaRPr lang="ru-RU" sz="5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 В представлении содержатся следующие сведения о педагогическом работнике: 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</p:txBody>
      </p:sp>
      <p:sp>
        <p:nvSpPr>
          <p:cNvPr id="9" name="Стрелка вниз 8"/>
          <p:cNvSpPr/>
          <p:nvPr/>
        </p:nvSpPr>
        <p:spPr>
          <a:xfrm rot="16200000">
            <a:off x="2494540" y="3263152"/>
            <a:ext cx="598495" cy="838752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4865369" y="4952032"/>
            <a:ext cx="263271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153215" y="5322184"/>
            <a:ext cx="185718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-17660" y="4952032"/>
            <a:ext cx="385941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/>
              <a:t>Порядком проведения            аттестации </a:t>
            </a:r>
            <a:r>
              <a:rPr lang="ru-RU" sz="1600" b="1" i="1" dirty="0"/>
              <a:t>не предусмотрено представление учителями                какой-либо отчётности                          </a:t>
            </a:r>
            <a:r>
              <a:rPr lang="ru-RU" sz="1600" i="1" dirty="0"/>
              <a:t>для аттестации в целях        подтверждения соответствия занимаемой должности </a:t>
            </a:r>
          </a:p>
        </p:txBody>
      </p:sp>
      <p:pic>
        <p:nvPicPr>
          <p:cNvPr id="27" name="Picture 2" descr="http://st.depositphotos.com/1637332/2711/v/110/depositphotos_27116087-Bouton-internet-attention-exclamation-dange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0246" y="6418920"/>
            <a:ext cx="359999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33773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0" y="-1632"/>
            <a:ext cx="12192000" cy="6894195"/>
          </a:xfrm>
          <a:prstGeom prst="rect">
            <a:avLst/>
          </a:prstGeom>
          <a:solidFill>
            <a:srgbClr val="000000">
              <a:alpha val="10196"/>
            </a:srgbClr>
          </a:solidFill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с двумя усеченными противолежащими углами 5"/>
          <p:cNvSpPr/>
          <p:nvPr/>
        </p:nvSpPr>
        <p:spPr>
          <a:xfrm>
            <a:off x="243840" y="1937174"/>
            <a:ext cx="9144000" cy="4477545"/>
          </a:xfrm>
          <a:prstGeom prst="snip2Diag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Порядка проведения аттестации педагогических работников организаций, осуществляющих образовательную деятельность, утверждённого приказом Минобрнауки России от 7 апреля 2014 г. № 276:</a:t>
            </a:r>
          </a:p>
          <a:p>
            <a:endParaRPr lang="ru-RU" sz="1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Аттестация педагогических работников в целях установления квалификационной категории</a:t>
            </a:r>
          </a:p>
          <a:p>
            <a:endParaRPr lang="ru-RU" sz="5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27. Аттестация педагогических работников проводится на основании их заявлений 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5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28. В заявлении о проведении аттестации педагогические работники указывают квалификационные категории и должности, по которым они желают пройти аттестацию».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655319" y="4882356"/>
            <a:ext cx="143256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6413350" y="4510620"/>
            <a:ext cx="188976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2529840" y="4880585"/>
            <a:ext cx="138684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6" descr="http://assets.siter33.justclick.ru/sites/423918-1020169-0/assets/images/03916cbd-29cc-49ce-aea8-82fa3e81bbf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1743" y="5394094"/>
            <a:ext cx="211293" cy="2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6" descr="http://assets.siter33.justclick.ru/sites/423918-1020169-0/assets/images/03916cbd-29cc-49ce-aea8-82fa3e81bbf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672" y="5763943"/>
            <a:ext cx="211293" cy="2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00" t="24074" r="37083" b="12222"/>
          <a:stretch>
            <a:fillRect/>
          </a:stretch>
        </p:blipFill>
        <p:spPr bwMode="auto">
          <a:xfrm>
            <a:off x="8891621" y="1937174"/>
            <a:ext cx="3166358" cy="4479614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4" name="Скругленная соединительная линия 43"/>
          <p:cNvCxnSpPr/>
          <p:nvPr/>
        </p:nvCxnSpPr>
        <p:spPr>
          <a:xfrm flipV="1">
            <a:off x="8190594" y="3276602"/>
            <a:ext cx="1044846" cy="899344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Прямоугольник 50"/>
          <p:cNvSpPr/>
          <p:nvPr/>
        </p:nvSpPr>
        <p:spPr>
          <a:xfrm>
            <a:off x="8651241" y="4647130"/>
            <a:ext cx="34409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i="1" dirty="0"/>
              <a:t>Порядком проведения            аттестации </a:t>
            </a:r>
            <a:r>
              <a:rPr lang="ru-RU" sz="1600" b="1" i="1" dirty="0"/>
              <a:t>не предусмотрено представление учителями                какой-либо отчётности                          </a:t>
            </a:r>
            <a:r>
              <a:rPr lang="ru-RU" sz="1600" i="1" dirty="0"/>
              <a:t>для аттестации в целях установления квалификационной категории </a:t>
            </a:r>
          </a:p>
        </p:txBody>
      </p:sp>
      <p:sp>
        <p:nvSpPr>
          <p:cNvPr id="53" name="Заголовок 1"/>
          <p:cNvSpPr>
            <a:spLocks noGrp="1"/>
          </p:cNvSpPr>
          <p:nvPr>
            <p:ph type="title"/>
          </p:nvPr>
        </p:nvSpPr>
        <p:spPr>
          <a:xfrm>
            <a:off x="518160" y="288953"/>
            <a:ext cx="11109960" cy="150936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t">
            <a:noAutofit/>
          </a:bodyPr>
          <a:lstStyle/>
          <a:p>
            <a:pPr algn="ctr"/>
            <a:r>
              <a:rPr lang="ru-RU" sz="3600" b="1" dirty="0">
                <a:solidFill>
                  <a:schemeClr val="accent5"/>
                </a:solidFill>
              </a:rPr>
              <a:t>Правовое устранение отчётности учителей                      при проведении аттестации в целях установления квалификационной категории</a:t>
            </a:r>
          </a:p>
        </p:txBody>
      </p:sp>
      <p:pic>
        <p:nvPicPr>
          <p:cNvPr id="54" name="Picture 2" descr="http://st.depositphotos.com/1637332/2711/v/110/depositphotos_27116087-Bouton-internet-attention-exclamation-dang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8868" y="4647130"/>
            <a:ext cx="359999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7521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-1632"/>
            <a:ext cx="12192000" cy="6894195"/>
          </a:xfrm>
          <a:prstGeom prst="rect">
            <a:avLst/>
          </a:prstGeom>
          <a:solidFill>
            <a:srgbClr val="000000">
              <a:alpha val="10196"/>
            </a:srgbClr>
          </a:solidFill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10489" y="264351"/>
            <a:ext cx="11978639" cy="122109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t">
            <a:normAutofit/>
          </a:bodyPr>
          <a:lstStyle/>
          <a:p>
            <a:pPr algn="ctr"/>
            <a:r>
              <a:rPr lang="ru-RU" sz="4000" b="1" dirty="0">
                <a:solidFill>
                  <a:schemeClr val="accent5"/>
                </a:solidFill>
              </a:rPr>
              <a:t>Мониторинг по вопросам интенсификации труда педагогических работников (2014 г.) и его итоги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/>
          <a:srcRect l="65547" t="18750" r="5547" b="8472"/>
          <a:stretch/>
        </p:blipFill>
        <p:spPr>
          <a:xfrm>
            <a:off x="2655137" y="2188546"/>
            <a:ext cx="2033588" cy="288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l="35625" t="19028" r="35312" b="7778"/>
          <a:stretch/>
        </p:blipFill>
        <p:spPr>
          <a:xfrm>
            <a:off x="1865777" y="1969428"/>
            <a:ext cx="2032941" cy="288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5782" t="19027" r="65312" b="8056"/>
          <a:stretch/>
        </p:blipFill>
        <p:spPr>
          <a:xfrm>
            <a:off x="1006423" y="1777236"/>
            <a:ext cx="2029714" cy="288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581572" y="5055083"/>
            <a:ext cx="4601353" cy="14773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Постановление Исполнительного комитета Общероссийского Профсоюза образования от 18 марта 2014 г. № 19-11 «Об итогах мониторинга по вопросам интенсификации труда педагогических работников»</a:t>
            </a:r>
            <a:endParaRPr lang="ru-RU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с двумя усеченными противолежащими углами 4"/>
          <p:cNvSpPr/>
          <p:nvPr/>
        </p:nvSpPr>
        <p:spPr>
          <a:xfrm>
            <a:off x="5182925" y="1777236"/>
            <a:ext cx="6589976" cy="4594989"/>
          </a:xfrm>
          <a:prstGeom prst="snip2Diag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rgbClr val="002060"/>
                </a:solidFill>
              </a:rPr>
              <a:t>[</a:t>
            </a:r>
            <a:r>
              <a:rPr lang="ru-RU" dirty="0">
                <a:solidFill>
                  <a:srgbClr val="002060"/>
                </a:solidFill>
              </a:rPr>
              <a:t>…</a:t>
            </a:r>
            <a:r>
              <a:rPr lang="en-US" dirty="0">
                <a:solidFill>
                  <a:srgbClr val="002060"/>
                </a:solidFill>
              </a:rPr>
              <a:t>] </a:t>
            </a:r>
            <a:r>
              <a:rPr lang="ru-RU" dirty="0">
                <a:solidFill>
                  <a:srgbClr val="002060"/>
                </a:solidFill>
              </a:rPr>
              <a:t>3. Рекомендовать региональным (межрегиональным) организациям Профсоюза проводить подобные исследования с целью активного использования их результатов в диалоге с региональными органами государственной власти субъектов РФ, социальными партнерами всех уровней по вопросам </a:t>
            </a:r>
            <a:r>
              <a:rPr lang="en-US" dirty="0">
                <a:solidFill>
                  <a:srgbClr val="002060"/>
                </a:solidFill>
              </a:rPr>
              <a:t>[</a:t>
            </a:r>
            <a:r>
              <a:rPr lang="ru-RU" dirty="0">
                <a:solidFill>
                  <a:srgbClr val="002060"/>
                </a:solidFill>
              </a:rPr>
              <a:t>…</a:t>
            </a:r>
            <a:r>
              <a:rPr lang="en-US" dirty="0">
                <a:solidFill>
                  <a:srgbClr val="002060"/>
                </a:solidFill>
              </a:rPr>
              <a:t>] </a:t>
            </a:r>
            <a:r>
              <a:rPr lang="ru-RU" b="1" dirty="0">
                <a:solidFill>
                  <a:srgbClr val="002060"/>
                </a:solidFill>
              </a:rPr>
              <a:t>минимизации времени привлечения учителей к выполнению несвойственных им видов работ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  <a:p>
            <a:r>
              <a:rPr lang="ru-RU" dirty="0">
                <a:solidFill>
                  <a:srgbClr val="002060"/>
                </a:solidFill>
              </a:rPr>
              <a:t>4. Предложить первичным организациям Профсоюза организовать периодическое проведение мониторинга (хронометрического исследования) рабочего времени педагогических работников для использования его результатов при заключении коллективных и трудовых договоров (дополнительных соглашений к ним) </a:t>
            </a:r>
            <a:r>
              <a:rPr lang="en-US" dirty="0">
                <a:solidFill>
                  <a:srgbClr val="002060"/>
                </a:solidFill>
              </a:rPr>
              <a:t>[</a:t>
            </a:r>
            <a:r>
              <a:rPr lang="ru-RU" dirty="0">
                <a:solidFill>
                  <a:srgbClr val="002060"/>
                </a:solidFill>
              </a:rPr>
              <a:t>…</a:t>
            </a:r>
            <a:r>
              <a:rPr lang="en-US" dirty="0">
                <a:solidFill>
                  <a:srgbClr val="002060"/>
                </a:solidFill>
              </a:rPr>
              <a:t>]</a:t>
            </a:r>
            <a:r>
              <a:rPr lang="ru-RU" dirty="0">
                <a:solidFill>
                  <a:srgbClr val="002060"/>
                </a:solidFill>
              </a:rPr>
              <a:t>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трелка вниз 12"/>
          <p:cNvSpPr/>
          <p:nvPr/>
        </p:nvSpPr>
        <p:spPr>
          <a:xfrm rot="16200000">
            <a:off x="4693186" y="3343794"/>
            <a:ext cx="484632" cy="494847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0061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/>
          <p:cNvSpPr/>
          <p:nvPr/>
        </p:nvSpPr>
        <p:spPr>
          <a:xfrm>
            <a:off x="0" y="-1632"/>
            <a:ext cx="12192000" cy="6894195"/>
          </a:xfrm>
          <a:prstGeom prst="rect">
            <a:avLst/>
          </a:prstGeom>
          <a:solidFill>
            <a:srgbClr val="000000">
              <a:alpha val="10196"/>
            </a:srgbClr>
          </a:solidFill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10"/>
          <a:stretch>
            <a:fillRect/>
          </a:stretch>
        </p:blipFill>
        <p:spPr bwMode="auto">
          <a:xfrm>
            <a:off x="142875" y="1219200"/>
            <a:ext cx="7807325" cy="393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637" b="13255"/>
          <a:stretch>
            <a:fillRect/>
          </a:stretch>
        </p:blipFill>
        <p:spPr bwMode="auto">
          <a:xfrm>
            <a:off x="142875" y="4572000"/>
            <a:ext cx="7808913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21"/>
          <p:cNvSpPr>
            <a:spLocks noChangeArrowheads="1"/>
          </p:cNvSpPr>
          <p:nvPr/>
        </p:nvSpPr>
        <p:spPr bwMode="auto">
          <a:xfrm>
            <a:off x="3486150" y="4887913"/>
            <a:ext cx="2228850" cy="342900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>
              <a:defRPr sz="28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8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8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8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8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1400">
                <a:solidFill>
                  <a:srgbClr val="FF0000"/>
                </a:solidFill>
              </a:rPr>
              <a:t>Результаты работы</a:t>
            </a:r>
          </a:p>
        </p:txBody>
      </p:sp>
      <p:sp>
        <p:nvSpPr>
          <p:cNvPr id="8" name="Прямоугольник 27"/>
          <p:cNvSpPr>
            <a:spLocks noChangeArrowheads="1"/>
          </p:cNvSpPr>
          <p:nvPr/>
        </p:nvSpPr>
        <p:spPr bwMode="auto">
          <a:xfrm>
            <a:off x="5921375" y="4870450"/>
            <a:ext cx="1824038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/>
              <a:t>Ссылка на Интернет-ресурс: </a:t>
            </a:r>
            <a:r>
              <a:rPr lang="en-US" altLang="ru-RU" sz="1600" b="1" u="sng" dirty="0"/>
              <a:t>http://istorik-samara.ru/</a:t>
            </a:r>
            <a:endParaRPr lang="ru-RU" altLang="ru-RU" sz="1600" b="1" u="sng" dirty="0"/>
          </a:p>
        </p:txBody>
      </p:sp>
      <p:sp>
        <p:nvSpPr>
          <p:cNvPr id="9" name="Прямоугольник 43"/>
          <p:cNvSpPr>
            <a:spLocks noChangeArrowheads="1"/>
          </p:cNvSpPr>
          <p:nvPr/>
        </p:nvSpPr>
        <p:spPr bwMode="auto">
          <a:xfrm>
            <a:off x="4660900" y="5324475"/>
            <a:ext cx="1739900" cy="98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8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8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8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8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1400" dirty="0">
                <a:solidFill>
                  <a:srgbClr val="FF0000"/>
                </a:solidFill>
              </a:rPr>
              <a:t>В рубриках представлены,      в частности, сканированные копии документов</a:t>
            </a:r>
          </a:p>
        </p:txBody>
      </p:sp>
      <p:cxnSp>
        <p:nvCxnSpPr>
          <p:cNvPr id="10" name="Соединительная линия уступом 23"/>
          <p:cNvCxnSpPr>
            <a:cxnSpLocks noChangeShapeType="1"/>
          </p:cNvCxnSpPr>
          <p:nvPr/>
        </p:nvCxnSpPr>
        <p:spPr bwMode="auto">
          <a:xfrm rot="10800000" flipV="1">
            <a:off x="2592388" y="5238751"/>
            <a:ext cx="2038350" cy="230188"/>
          </a:xfrm>
          <a:prstGeom prst="bentConnector3">
            <a:avLst>
              <a:gd name="adj1" fmla="val 634"/>
            </a:avLst>
          </a:prstGeom>
          <a:noFill/>
          <a:ln w="28575" algn="ctr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Прямая со стрелкой 39"/>
          <p:cNvCxnSpPr>
            <a:cxnSpLocks noChangeShapeType="1"/>
          </p:cNvCxnSpPr>
          <p:nvPr/>
        </p:nvCxnSpPr>
        <p:spPr bwMode="auto">
          <a:xfrm flipH="1">
            <a:off x="3048000" y="6373813"/>
            <a:ext cx="1581150" cy="0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Прямая соединительная линия 36"/>
          <p:cNvCxnSpPr>
            <a:cxnSpLocks noChangeShapeType="1"/>
          </p:cNvCxnSpPr>
          <p:nvPr/>
        </p:nvCxnSpPr>
        <p:spPr bwMode="auto">
          <a:xfrm flipV="1">
            <a:off x="4613275" y="5468939"/>
            <a:ext cx="0" cy="904875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Овал 16"/>
          <p:cNvSpPr/>
          <p:nvPr/>
        </p:nvSpPr>
        <p:spPr bwMode="auto">
          <a:xfrm>
            <a:off x="4953000" y="1219200"/>
            <a:ext cx="762000" cy="7620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cxnSp>
        <p:nvCxnSpPr>
          <p:cNvPr id="19" name="Соединительная линия уступом 9"/>
          <p:cNvCxnSpPr>
            <a:cxnSpLocks noChangeShapeType="1"/>
          </p:cNvCxnSpPr>
          <p:nvPr/>
        </p:nvCxnSpPr>
        <p:spPr bwMode="auto">
          <a:xfrm rot="10800000">
            <a:off x="5638800" y="1295400"/>
            <a:ext cx="1143000" cy="76200"/>
          </a:xfrm>
          <a:prstGeom prst="bentConnector3">
            <a:avLst>
              <a:gd name="adj1" fmla="val 50000"/>
            </a:avLst>
          </a:prstGeom>
          <a:noFill/>
          <a:ln w="28575" algn="ctr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Прямая соединительная линия 16"/>
          <p:cNvCxnSpPr>
            <a:cxnSpLocks noChangeShapeType="1"/>
          </p:cNvCxnSpPr>
          <p:nvPr/>
        </p:nvCxnSpPr>
        <p:spPr bwMode="auto">
          <a:xfrm>
            <a:off x="7950200" y="2905125"/>
            <a:ext cx="0" cy="123825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5" name="Рисунок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8979" y="1247862"/>
            <a:ext cx="4863021" cy="32400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142875" y="76199"/>
            <a:ext cx="11852592" cy="12820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t">
            <a:normAutofit/>
          </a:bodyPr>
          <a:lstStyle/>
          <a:p>
            <a:pPr algn="ctr"/>
            <a:r>
              <a:rPr lang="ru-RU" sz="3600" b="1" dirty="0">
                <a:solidFill>
                  <a:schemeClr val="accent5"/>
                </a:solidFill>
              </a:rPr>
              <a:t>Пример использования при аттестации общедоступной информации об учителе и результатах его работы </a:t>
            </a:r>
          </a:p>
        </p:txBody>
      </p:sp>
      <p:sp>
        <p:nvSpPr>
          <p:cNvPr id="14" name="Прямоугольник 7"/>
          <p:cNvSpPr>
            <a:spLocks noChangeArrowheads="1"/>
          </p:cNvSpPr>
          <p:nvPr/>
        </p:nvSpPr>
        <p:spPr bwMode="auto">
          <a:xfrm>
            <a:off x="6324600" y="1219200"/>
            <a:ext cx="2819400" cy="533400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>
              <a:defRPr sz="28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8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8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8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8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1400" dirty="0">
                <a:solidFill>
                  <a:srgbClr val="FF0000"/>
                </a:solidFill>
              </a:rPr>
              <a:t>Гиперссылка на </a:t>
            </a:r>
            <a:r>
              <a:rPr lang="ru-RU" sz="1400" dirty="0" smtClean="0">
                <a:solidFill>
                  <a:srgbClr val="FF0000"/>
                </a:solidFill>
              </a:rPr>
              <a:t>Интернет-сайт </a:t>
            </a:r>
            <a:r>
              <a:rPr lang="ru-RU" sz="1400" dirty="0">
                <a:solidFill>
                  <a:srgbClr val="FF0000"/>
                </a:solidFill>
              </a:rPr>
              <a:t>образовательной организации</a:t>
            </a:r>
          </a:p>
        </p:txBody>
      </p:sp>
      <p:cxnSp>
        <p:nvCxnSpPr>
          <p:cNvPr id="20" name="Соединительная линия уступом 14"/>
          <p:cNvCxnSpPr>
            <a:cxnSpLocks noChangeShapeType="1"/>
          </p:cNvCxnSpPr>
          <p:nvPr/>
        </p:nvCxnSpPr>
        <p:spPr bwMode="auto">
          <a:xfrm rot="10800000">
            <a:off x="6832600" y="2828925"/>
            <a:ext cx="1143000" cy="76200"/>
          </a:xfrm>
          <a:prstGeom prst="bentConnector3">
            <a:avLst>
              <a:gd name="adj1" fmla="val 50000"/>
            </a:avLst>
          </a:prstGeom>
          <a:noFill/>
          <a:ln w="28575" algn="ctr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Прямая соединительная линия 16"/>
          <p:cNvCxnSpPr>
            <a:cxnSpLocks noChangeShapeType="1"/>
          </p:cNvCxnSpPr>
          <p:nvPr/>
        </p:nvCxnSpPr>
        <p:spPr bwMode="auto">
          <a:xfrm>
            <a:off x="7950200" y="2905124"/>
            <a:ext cx="0" cy="123825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Прямоугольник 28"/>
          <p:cNvSpPr/>
          <p:nvPr/>
        </p:nvSpPr>
        <p:spPr>
          <a:xfrm>
            <a:off x="8364029" y="1953243"/>
            <a:ext cx="1200150" cy="461665"/>
          </a:xfrm>
          <a:prstGeom prst="rect">
            <a:avLst/>
          </a:prstGeom>
          <a:noFill/>
          <a:effectLst>
            <a:softEdge rad="317500"/>
          </a:effectLst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ru-RU" sz="1200" b="1" i="1" dirty="0">
                <a:solidFill>
                  <a:schemeClr val="accent1">
                    <a:lumMod val="25000"/>
                  </a:schemeClr>
                </a:solidFill>
                <a:latin typeface="Arial" charset="0"/>
                <a:cs typeface="Arial" charset="0"/>
              </a:rPr>
              <a:t>Портфолио</a:t>
            </a:r>
          </a:p>
          <a:p>
            <a:pPr algn="ctr" eaLnBrk="1" hangingPunct="1">
              <a:defRPr/>
            </a:pPr>
            <a:r>
              <a:rPr lang="ru-RU" sz="1200" b="1" i="1" dirty="0">
                <a:solidFill>
                  <a:schemeClr val="accent1">
                    <a:lumMod val="25000"/>
                  </a:schemeClr>
                </a:solidFill>
                <a:latin typeface="Arial" charset="0"/>
                <a:cs typeface="Arial" charset="0"/>
              </a:rPr>
              <a:t>И.И. Иванова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8392064" y="2779067"/>
            <a:ext cx="1200150" cy="461665"/>
          </a:xfrm>
          <a:prstGeom prst="rect">
            <a:avLst/>
          </a:prstGeom>
          <a:noFill/>
          <a:effectLst>
            <a:softEdge rad="317500"/>
          </a:effectLst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ru-RU" sz="1200" b="1" i="1" dirty="0">
                <a:solidFill>
                  <a:schemeClr val="accent1">
                    <a:lumMod val="25000"/>
                  </a:schemeClr>
                </a:solidFill>
                <a:latin typeface="Arial" charset="0"/>
                <a:cs typeface="Arial" charset="0"/>
              </a:rPr>
              <a:t>Портфолио</a:t>
            </a:r>
          </a:p>
          <a:p>
            <a:pPr algn="ctr" eaLnBrk="1" hangingPunct="1">
              <a:defRPr/>
            </a:pPr>
            <a:r>
              <a:rPr lang="ru-RU" sz="1200" b="1" i="1" dirty="0">
                <a:solidFill>
                  <a:schemeClr val="accent1">
                    <a:lumMod val="25000"/>
                  </a:schemeClr>
                </a:solidFill>
                <a:latin typeface="Arial" charset="0"/>
                <a:cs typeface="Arial" charset="0"/>
              </a:rPr>
              <a:t>И.И. Иванова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8393334" y="3577430"/>
            <a:ext cx="1200150" cy="461665"/>
          </a:xfrm>
          <a:prstGeom prst="rect">
            <a:avLst/>
          </a:prstGeom>
          <a:noFill/>
          <a:effectLst>
            <a:softEdge rad="317500"/>
          </a:effectLst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ru-RU" sz="1200" b="1" i="1" dirty="0">
                <a:solidFill>
                  <a:schemeClr val="accent1">
                    <a:lumMod val="25000"/>
                  </a:schemeClr>
                </a:solidFill>
                <a:latin typeface="Arial" charset="0"/>
                <a:cs typeface="Arial" charset="0"/>
              </a:rPr>
              <a:t>Портфолио</a:t>
            </a:r>
          </a:p>
          <a:p>
            <a:pPr algn="ctr" eaLnBrk="1" hangingPunct="1">
              <a:defRPr/>
            </a:pPr>
            <a:r>
              <a:rPr lang="ru-RU" sz="1200" b="1" i="1" dirty="0">
                <a:solidFill>
                  <a:schemeClr val="accent1">
                    <a:lumMod val="25000"/>
                  </a:schemeClr>
                </a:solidFill>
                <a:latin typeface="Arial" charset="0"/>
                <a:cs typeface="Arial" charset="0"/>
              </a:rPr>
              <a:t>И.И. Иванова</a:t>
            </a:r>
          </a:p>
        </p:txBody>
      </p:sp>
      <p:sp>
        <p:nvSpPr>
          <p:cNvPr id="32" name="Прямоугольник 31"/>
          <p:cNvSpPr/>
          <p:nvPr/>
        </p:nvSpPr>
        <p:spPr>
          <a:xfrm rot="16200000">
            <a:off x="9213791" y="2071052"/>
            <a:ext cx="914400" cy="276999"/>
          </a:xfrm>
          <a:prstGeom prst="rect">
            <a:avLst/>
          </a:prstGeom>
          <a:noFill/>
          <a:effectLst>
            <a:softEdge rad="317500"/>
          </a:effec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1200" b="1" i="1" dirty="0">
                <a:solidFill>
                  <a:schemeClr val="accent1">
                    <a:lumMod val="25000"/>
                  </a:schemeClr>
                </a:solidFill>
                <a:latin typeface="Arial" charset="0"/>
                <a:cs typeface="Arial" charset="0"/>
              </a:rPr>
              <a:t>Том 3</a:t>
            </a:r>
          </a:p>
        </p:txBody>
      </p:sp>
      <p:sp>
        <p:nvSpPr>
          <p:cNvPr id="34" name="Прямоугольник 33"/>
          <p:cNvSpPr/>
          <p:nvPr/>
        </p:nvSpPr>
        <p:spPr>
          <a:xfrm rot="16200000">
            <a:off x="9303289" y="2871400"/>
            <a:ext cx="914400" cy="276999"/>
          </a:xfrm>
          <a:prstGeom prst="rect">
            <a:avLst/>
          </a:prstGeom>
          <a:noFill/>
          <a:effectLst>
            <a:softEdge rad="317500"/>
          </a:effec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1200" b="1" i="1" dirty="0">
                <a:solidFill>
                  <a:schemeClr val="accent1">
                    <a:lumMod val="25000"/>
                  </a:schemeClr>
                </a:solidFill>
                <a:latin typeface="Arial" charset="0"/>
                <a:cs typeface="Arial" charset="0"/>
              </a:rPr>
              <a:t>Том 2</a:t>
            </a:r>
          </a:p>
        </p:txBody>
      </p:sp>
      <p:sp>
        <p:nvSpPr>
          <p:cNvPr id="35" name="Прямоугольник 34"/>
          <p:cNvSpPr/>
          <p:nvPr/>
        </p:nvSpPr>
        <p:spPr>
          <a:xfrm rot="16200000">
            <a:off x="9274784" y="3671500"/>
            <a:ext cx="914400" cy="276999"/>
          </a:xfrm>
          <a:prstGeom prst="rect">
            <a:avLst/>
          </a:prstGeom>
          <a:noFill/>
          <a:effectLst>
            <a:softEdge rad="317500"/>
          </a:effec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1200" b="1" i="1" dirty="0">
                <a:solidFill>
                  <a:schemeClr val="accent1">
                    <a:lumMod val="25000"/>
                  </a:schemeClr>
                </a:solidFill>
                <a:latin typeface="Arial" charset="0"/>
                <a:cs typeface="Arial" charset="0"/>
              </a:rPr>
              <a:t>Том 1</a:t>
            </a: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 flipH="1" flipV="1">
            <a:off x="8029575" y="1752600"/>
            <a:ext cx="3965892" cy="228649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V="1">
            <a:off x="7745413" y="1485900"/>
            <a:ext cx="4250054" cy="255319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3"/>
          <p:cNvSpPr>
            <a:spLocks noChangeArrowheads="1"/>
          </p:cNvSpPr>
          <p:nvPr/>
        </p:nvSpPr>
        <p:spPr bwMode="auto">
          <a:xfrm>
            <a:off x="6915150" y="3009900"/>
            <a:ext cx="2228850" cy="342900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>
              <a:defRPr sz="28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8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8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8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8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1400" dirty="0">
                <a:solidFill>
                  <a:srgbClr val="FF0000"/>
                </a:solidFill>
              </a:rPr>
              <a:t>Контакты учителя</a:t>
            </a:r>
          </a:p>
        </p:txBody>
      </p:sp>
      <p:cxnSp>
        <p:nvCxnSpPr>
          <p:cNvPr id="43" name="Скругленная соединительная линия 42"/>
          <p:cNvCxnSpPr/>
          <p:nvPr/>
        </p:nvCxnSpPr>
        <p:spPr>
          <a:xfrm rot="10800000" flipV="1">
            <a:off x="8049209" y="4227362"/>
            <a:ext cx="1780021" cy="839938"/>
          </a:xfrm>
          <a:prstGeom prst="curvedConnector3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Прямоугольник 51"/>
          <p:cNvSpPr/>
          <p:nvPr/>
        </p:nvSpPr>
        <p:spPr>
          <a:xfrm>
            <a:off x="8229076" y="4592637"/>
            <a:ext cx="385941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i="1" dirty="0"/>
              <a:t>Порядком проведения   аттестации не предусмотрено представление учителями «портфолио» для аттестации,       а также бумажных </a:t>
            </a:r>
            <a:r>
              <a:rPr lang="ru-RU" i="1" dirty="0" smtClean="0"/>
              <a:t>и (или) </a:t>
            </a:r>
            <a:r>
              <a:rPr lang="ru-RU" i="1" dirty="0"/>
              <a:t>электронных приложений </a:t>
            </a:r>
            <a:r>
              <a:rPr lang="ru-RU" i="1" dirty="0" smtClean="0"/>
              <a:t>                  к </a:t>
            </a:r>
            <a:r>
              <a:rPr lang="ru-RU" i="1" dirty="0"/>
              <a:t>заявлению о её проведении </a:t>
            </a:r>
          </a:p>
        </p:txBody>
      </p:sp>
      <p:pic>
        <p:nvPicPr>
          <p:cNvPr id="53" name="Picture 2" descr="http://st.depositphotos.com/1637332/2711/v/110/depositphotos_27116087-Bouton-internet-attention-exclamation-dange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4179" y="4608592"/>
            <a:ext cx="359999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95630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-1632"/>
            <a:ext cx="12192000" cy="6894195"/>
          </a:xfrm>
          <a:prstGeom prst="rect">
            <a:avLst/>
          </a:prstGeom>
          <a:solidFill>
            <a:srgbClr val="000000">
              <a:alpha val="10196"/>
            </a:srgbClr>
          </a:solidFill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23082" y="394348"/>
            <a:ext cx="11372678" cy="12820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t">
            <a:normAutofit/>
          </a:bodyPr>
          <a:lstStyle/>
          <a:p>
            <a:pPr algn="ctr"/>
            <a:r>
              <a:rPr lang="ru-RU" sz="4000" b="1" dirty="0">
                <a:solidFill>
                  <a:schemeClr val="accent5"/>
                </a:solidFill>
              </a:rPr>
              <a:t>Регулирование коллизий между нормативными правовыми актами при проведении аттестации</a:t>
            </a:r>
          </a:p>
        </p:txBody>
      </p:sp>
      <p:pic>
        <p:nvPicPr>
          <p:cNvPr id="7" name="Picture 2" descr="http://www.mdk-arbat.ru/main-book-image/560723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29"/>
          <a:stretch/>
        </p:blipFill>
        <p:spPr bwMode="auto">
          <a:xfrm>
            <a:off x="929000" y="1786827"/>
            <a:ext cx="1905000" cy="2495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трелка вниз 7"/>
          <p:cNvSpPr/>
          <p:nvPr/>
        </p:nvSpPr>
        <p:spPr>
          <a:xfrm rot="16200000">
            <a:off x="2942523" y="2673848"/>
            <a:ext cx="484632" cy="347366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с двумя усеченными противолежащими углами 8"/>
          <p:cNvSpPr/>
          <p:nvPr/>
        </p:nvSpPr>
        <p:spPr>
          <a:xfrm>
            <a:off x="3535679" y="1786827"/>
            <a:ext cx="8260080" cy="4232973"/>
          </a:xfrm>
          <a:prstGeom prst="snip2Diag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Федерального закона от 29 декабря 2012 г. № 273-ФЗ                       «Об образовании в Российской Федерации» (статья 111, часть 5):</a:t>
            </a:r>
          </a:p>
          <a:p>
            <a:endParaRPr lang="ru-RU" sz="1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 дня вступления в силу настоящего Федерального закона нормативные правовые акты 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органов государственной власти субъектов Российской Федерации, органов местного самоуправления, регулирующие отношения в сфере образования, применяются постольку, поскольку они не противоречат настоящему Федеральному закону или издаваемым в соответствии с ним иным нормативным правовым актам Российской Федерации».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10895" y="4392866"/>
            <a:ext cx="30794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Таким образом, нормы законодательства субъектов РФ, устанавливающие отчётность учителей     при аттестации,                 не подлежат применению</a:t>
            </a:r>
          </a:p>
        </p:txBody>
      </p:sp>
      <p:pic>
        <p:nvPicPr>
          <p:cNvPr id="11" name="Picture 2" descr="http://st.depositphotos.com/1637332/2711/v/110/depositphotos_27116087-Bouton-internet-attention-exclamation-dang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96" y="6019800"/>
            <a:ext cx="359999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97100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-1632"/>
            <a:ext cx="12192000" cy="6894195"/>
          </a:xfrm>
          <a:prstGeom prst="rect">
            <a:avLst/>
          </a:prstGeom>
          <a:solidFill>
            <a:srgbClr val="000000">
              <a:alpha val="10196"/>
            </a:srgbClr>
          </a:solidFill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982980" y="587881"/>
            <a:ext cx="10233659" cy="72748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t">
            <a:normAutofit/>
          </a:bodyPr>
          <a:lstStyle/>
          <a:p>
            <a:pPr algn="ctr"/>
            <a:r>
              <a:rPr lang="ru-RU" sz="4000" b="1" dirty="0">
                <a:solidFill>
                  <a:schemeClr val="accent5"/>
                </a:solidFill>
              </a:rPr>
              <a:t>Основные выводы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09600" y="1596340"/>
            <a:ext cx="11582400" cy="124961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4000">
                <a:schemeClr val="accent1">
                  <a:lumMod val="75000"/>
                </a:schemeClr>
              </a:gs>
              <a:gs pos="97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Порядком проведения аттестации педагогических работников организаций, осуществляющих образовательную деятельность, не предусмотрено    представление учителями отчётной документации для аттестации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09600" y="3328997"/>
            <a:ext cx="11582400" cy="124961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4000">
                <a:schemeClr val="accent1">
                  <a:lumMod val="75000"/>
                </a:schemeClr>
              </a:gs>
              <a:gs pos="97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урегулирование проблемы возможной отчётности учителей при аттестации                                 не требует внесения изменений в федеральное законодательство,                            а проблема наличия нарушений носит лишь правоприменительный характер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09600" y="5061654"/>
            <a:ext cx="11582400" cy="124961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4000">
                <a:schemeClr val="accent1">
                  <a:lumMod val="75000"/>
                </a:schemeClr>
              </a:gs>
              <a:gs pos="97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инструментом совершенствования правоприменительной практики,        связанной с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возможными запросами отчётности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учителей при аттестации, являются разъяснения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её сокращению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устранению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5857493" y="2978231"/>
            <a:ext cx="484632" cy="2184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5857493" y="4710888"/>
            <a:ext cx="484632" cy="2184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6045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fluper.ru/ffh/33/fon_tekstura_perehod_gradient_1920x12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050"/>
            <a:ext cx="12192000" cy="686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63941" y="1347998"/>
            <a:ext cx="11464118" cy="22352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Благодарим </a:t>
            </a:r>
            <a:r>
              <a:rPr lang="ru-RU" sz="5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12011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-1632"/>
            <a:ext cx="12192000" cy="6894195"/>
          </a:xfrm>
          <a:prstGeom prst="rect">
            <a:avLst/>
          </a:prstGeom>
          <a:solidFill>
            <a:srgbClr val="000000">
              <a:alpha val="10196"/>
            </a:srgbClr>
          </a:solidFill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10489" y="171760"/>
            <a:ext cx="11978639" cy="122109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t">
            <a:normAutofit/>
          </a:bodyPr>
          <a:lstStyle/>
          <a:p>
            <a:pPr algn="ctr"/>
            <a:r>
              <a:rPr lang="ru-RU" sz="4000" b="1" dirty="0">
                <a:solidFill>
                  <a:schemeClr val="accent5"/>
                </a:solidFill>
              </a:rPr>
              <a:t>Ключевые факторы                                                     избыточной отчётности учителей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09600" y="1596340"/>
            <a:ext cx="11582400" cy="1105917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4000">
                <a:schemeClr val="accent1">
                  <a:lumMod val="75000"/>
                </a:schemeClr>
              </a:gs>
              <a:gs pos="97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администрациями общеобразовательных организаций </a:t>
            </a:r>
          </a:p>
          <a:p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избыточного количества внутренней отчётной документации,                                                </a:t>
            </a:r>
          </a:p>
          <a:p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не влияющей на качество общего образования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09600" y="2810211"/>
            <a:ext cx="11582400" cy="1105917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4000">
                <a:schemeClr val="accent1">
                  <a:lumMod val="75000"/>
                </a:schemeClr>
              </a:gs>
              <a:gs pos="97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фактическое 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принуждение учителей к выполнению обязанностей </a:t>
            </a:r>
          </a:p>
          <a:p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администраций общеобразовательных организаций и (или) органов </a:t>
            </a:r>
          </a:p>
          <a:p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местного самоуправления, осуществляющих функции их учредителей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09600" y="4026357"/>
            <a:ext cx="11582400" cy="1105917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4000">
                <a:schemeClr val="accent1">
                  <a:lumMod val="75000"/>
                </a:schemeClr>
              </a:gs>
              <a:gs pos="97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предъявление 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общеобразовательным организациям со стороны органов </a:t>
            </a:r>
          </a:p>
          <a:p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исполнительной власти субъектов Российской Федерации требований                                 </a:t>
            </a:r>
          </a:p>
          <a:p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о представлении законодательно не предусмотренной отчётности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09600" y="5242503"/>
            <a:ext cx="11582400" cy="1105917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4000">
                <a:schemeClr val="accent1">
                  <a:lumMod val="75000"/>
                </a:schemeClr>
              </a:gs>
              <a:gs pos="97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превышение полномочий органами государственной власти субъектов       Российской Федерации при организации аттестации учителей</a:t>
            </a:r>
          </a:p>
        </p:txBody>
      </p:sp>
    </p:spTree>
    <p:extLst>
      <p:ext uri="{BB962C8B-B14F-4D97-AF65-F5344CB8AC3E}">
        <p14:creationId xmlns:p14="http://schemas.microsoft.com/office/powerpoint/2010/main" val="442502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0" y="-1632"/>
            <a:ext cx="12192000" cy="6894195"/>
          </a:xfrm>
          <a:prstGeom prst="rect">
            <a:avLst/>
          </a:prstGeom>
          <a:solidFill>
            <a:srgbClr val="000000">
              <a:alpha val="10196"/>
            </a:srgbClr>
          </a:solidFill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8" name="Picture 2" descr="https://otvet.imgsmail.ru/download/e6d15c747eb05e413cc8406ee3ba80b4_i-1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0015" y="1980661"/>
            <a:ext cx="1974329" cy="2868017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https://otvet.imgsmail.ru/download/e6d15c747eb05e413cc8406ee3ba80b4_i-1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6538" y="1981933"/>
            <a:ext cx="1974329" cy="2866745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https://otvet.imgsmail.ru/download/e6d15c747eb05e413cc8406ee3ba80b4_i-1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3061" y="1981934"/>
            <a:ext cx="1974329" cy="2866744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https://otvet.imgsmail.ru/download/e6d15c747eb05e413cc8406ee3ba80b4_i-1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602" y="1981933"/>
            <a:ext cx="1974329" cy="2866741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https://otvet.imgsmail.ru/download/e6d15c747eb05e413cc8406ee3ba80b4_i-1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6143" y="1981935"/>
            <a:ext cx="1974329" cy="2866742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10489" y="295585"/>
            <a:ext cx="11978639" cy="122109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t">
            <a:normAutofit/>
          </a:bodyPr>
          <a:lstStyle/>
          <a:p>
            <a:pPr algn="ctr"/>
            <a:r>
              <a:rPr lang="ru-RU" sz="4000" b="1" dirty="0">
                <a:solidFill>
                  <a:schemeClr val="accent5"/>
                </a:solidFill>
              </a:rPr>
              <a:t>Мероприятия по устранению отчётности педагогических работников при аттестации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/>
          <a:srcRect l="50547" t="18889" r="20469" b="8056"/>
          <a:stretch/>
        </p:blipFill>
        <p:spPr>
          <a:xfrm>
            <a:off x="8867776" y="1669676"/>
            <a:ext cx="2031331" cy="288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l="20703" t="19028" r="50313" b="7778"/>
          <a:stretch/>
        </p:blipFill>
        <p:spPr>
          <a:xfrm>
            <a:off x="6752411" y="1669676"/>
            <a:ext cx="2027477" cy="288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6164273" y="4584239"/>
            <a:ext cx="5292091" cy="230832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Письмо в адрес председателей региональных (межрегиональных) организаций Общероссийского  Профсоюза образования с информацией об итогах селекторного совещания 22 декабря 2015 г. и рекомендацией об участии в устранении нарушений Порядка проведения аттестации (Куприянова Т.В., письмо Общероссийского Профсоюза образования от 29 декабря 2015 г. № 572)</a:t>
            </a:r>
            <a:endParaRPr lang="ru-RU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8953500" y="5419725"/>
            <a:ext cx="241039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195883" y="5703838"/>
            <a:ext cx="516800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6195883" y="5958375"/>
            <a:ext cx="5168009" cy="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6195883" y="6248400"/>
            <a:ext cx="325291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423223" y="4848674"/>
            <a:ext cx="5657591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Разъяснения по применению Порядка проведения аттестации педагогических работников организаций, осуществляющих образовательную деятельность (Зырянова А.В., Меркулова Г.И., письмо Департамента государственной политики в сфере общего образования Минобрнауки России и Общероссийского Профсоюза образования от 3 декабря 2014 г. № 08-1933/505)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3" name="Picture 2" descr="https://otvet.imgsmail.ru/download/e6d15c747eb05e413cc8406ee3ba80b4_i-1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6980" y="1981934"/>
            <a:ext cx="1905605" cy="2866742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https://otvet.imgsmail.ru/download/e6d15c747eb05e413cc8406ee3ba80b4_i-1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9093" y="1898805"/>
            <a:ext cx="1905604" cy="286674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https://otvet.imgsmail.ru/download/e6d15c747eb05e413cc8406ee3ba80b4_i-1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630" y="1815676"/>
            <a:ext cx="1919071" cy="288700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https://otvet.imgsmail.ru/download/e6d15c747eb05e413cc8406ee3ba80b4_i-1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1186" y="1732546"/>
            <a:ext cx="1927885" cy="2900259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Рисунок 28"/>
          <p:cNvPicPr>
            <a:picLocks noChangeAspect="1"/>
          </p:cNvPicPr>
          <p:nvPr/>
        </p:nvPicPr>
        <p:blipFill rotWithShape="1">
          <a:blip r:embed="rId5"/>
          <a:srcRect l="34688" t="12084" r="35235" b="11389"/>
          <a:stretch/>
        </p:blipFill>
        <p:spPr>
          <a:xfrm>
            <a:off x="1338842" y="1669676"/>
            <a:ext cx="2012341" cy="288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cxnSp>
        <p:nvCxnSpPr>
          <p:cNvPr id="40" name="Прямая соединительная линия 39"/>
          <p:cNvCxnSpPr/>
          <p:nvPr/>
        </p:nvCxnSpPr>
        <p:spPr>
          <a:xfrm>
            <a:off x="552450" y="5191126"/>
            <a:ext cx="486727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552450" y="5457825"/>
            <a:ext cx="105218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78437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ramki-vsem.ru/fon/korichnevyj-fon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24"/>
            <a:ext cx="12192000" cy="6865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t="5088" b="8211"/>
          <a:stretch/>
        </p:blipFill>
        <p:spPr>
          <a:xfrm>
            <a:off x="1330208" y="623937"/>
            <a:ext cx="10555700" cy="5148000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9" name="Picture 4" descr="http://www.glazschool.ru/upload/images/8d0761448511629038f1d83e57016c8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549" y="1400176"/>
            <a:ext cx="2553492" cy="19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Картинки по запросу эмблема профсоюза образования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116" y="3351778"/>
            <a:ext cx="734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-2" y="-14926"/>
            <a:ext cx="12191999" cy="1467929"/>
          </a:xfrm>
          <a:prstGeom prst="rect">
            <a:avLst/>
          </a:prstGeom>
          <a:solidFill>
            <a:srgbClr val="800000">
              <a:alpha val="60000"/>
            </a:srgb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100" b="1" dirty="0">
                <a:solidFill>
                  <a:srgbClr val="FFC000"/>
                </a:solidFill>
              </a:rPr>
              <a:t/>
            </a:r>
            <a:br>
              <a:rPr lang="ru-RU" sz="1100" b="1" dirty="0">
                <a:solidFill>
                  <a:srgbClr val="FFC000"/>
                </a:solidFill>
              </a:rPr>
            </a:br>
            <a:r>
              <a:rPr lang="ru-RU" sz="3600" b="1" dirty="0">
                <a:solidFill>
                  <a:srgbClr val="FFC000"/>
                </a:solidFill>
              </a:rPr>
              <a:t>Обсуждение проблемы избыточной отчётности учителей        на Всероссийском конкурсе «Учитель года России» (2015 г.)</a:t>
            </a: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1" y="5390070"/>
            <a:ext cx="12191999" cy="1467929"/>
          </a:xfrm>
          <a:prstGeom prst="rect">
            <a:avLst/>
          </a:prstGeom>
          <a:solidFill>
            <a:srgbClr val="800000">
              <a:alpha val="60000"/>
            </a:srgb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100" b="1" dirty="0">
                <a:solidFill>
                  <a:srgbClr val="FFC000"/>
                </a:solidFill>
              </a:rPr>
              <a:t/>
            </a:r>
            <a:br>
              <a:rPr lang="ru-RU" sz="1100" b="1" dirty="0">
                <a:solidFill>
                  <a:srgbClr val="FFC000"/>
                </a:solidFill>
              </a:rPr>
            </a:br>
            <a:r>
              <a:rPr lang="ru-RU" sz="1050" b="1" dirty="0">
                <a:solidFill>
                  <a:srgbClr val="FFC000"/>
                </a:solidFill>
              </a:rPr>
              <a:t/>
            </a:r>
            <a:br>
              <a:rPr lang="ru-RU" sz="1050" b="1" dirty="0">
                <a:solidFill>
                  <a:srgbClr val="FFC000"/>
                </a:solidFill>
              </a:rPr>
            </a:br>
            <a:r>
              <a:rPr lang="ru-RU" sz="2900" b="1" dirty="0">
                <a:solidFill>
                  <a:srgbClr val="FFFF99"/>
                </a:solidFill>
              </a:rPr>
              <a:t>Обсуждение проблемы </a:t>
            </a:r>
            <a:r>
              <a:rPr lang="ru-RU" sz="2900" b="1" dirty="0">
                <a:solidFill>
                  <a:srgbClr val="FFC000"/>
                </a:solidFill>
              </a:rPr>
              <a:t>«Как снизить бумажную нагрузку на учителя?»                        </a:t>
            </a:r>
            <a:r>
              <a:rPr lang="ru-RU" sz="2900" b="1" dirty="0">
                <a:solidFill>
                  <a:srgbClr val="FFFF99"/>
                </a:solidFill>
              </a:rPr>
              <a:t>в рамках конкурсного испытания «Педагогический совет»                         заключительного этапа конкурса </a:t>
            </a:r>
            <a:r>
              <a:rPr lang="ru-RU" sz="2900" b="1" i="1" dirty="0">
                <a:solidFill>
                  <a:srgbClr val="FFFF99"/>
                </a:solidFill>
              </a:rPr>
              <a:t>(г. Казань, 2 октября 2015 г.)</a:t>
            </a:r>
          </a:p>
          <a:p>
            <a:pPr algn="ctr"/>
            <a:endParaRPr lang="ru-RU" sz="36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188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oldtimewallpapers.com/wallpapers/201204/13347582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5648" y="1357987"/>
            <a:ext cx="9600000" cy="5400000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638000"/>
            <a:ext cx="4480000" cy="252000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-1"/>
            <a:ext cx="12191999" cy="1800225"/>
          </a:xfrm>
          <a:solidFill>
            <a:srgbClr val="800000">
              <a:alpha val="60000"/>
            </a:srgb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</p:spPr>
        <p:txBody>
          <a:bodyPr anchor="t">
            <a:normAutofit/>
          </a:bodyPr>
          <a:lstStyle/>
          <a:p>
            <a:pPr algn="ctr"/>
            <a:r>
              <a:rPr lang="ru-RU" sz="1100" b="1" dirty="0">
                <a:solidFill>
                  <a:srgbClr val="FFC000"/>
                </a:solidFill>
              </a:rPr>
              <a:t/>
            </a:r>
            <a:br>
              <a:rPr lang="ru-RU" sz="1100" b="1" dirty="0">
                <a:solidFill>
                  <a:srgbClr val="FFC000"/>
                </a:solidFill>
              </a:rPr>
            </a:br>
            <a:r>
              <a:rPr lang="ru-RU" sz="3200" b="1" dirty="0">
                <a:solidFill>
                  <a:srgbClr val="FFC000"/>
                </a:solidFill>
              </a:rPr>
              <a:t>Обсуждение проблемы избыточной отчётности учителей </a:t>
            </a:r>
            <a:r>
              <a:rPr lang="en-US" sz="3200" b="1" dirty="0">
                <a:solidFill>
                  <a:srgbClr val="FFC000"/>
                </a:solidFill>
              </a:rPr>
              <a:t>                     </a:t>
            </a:r>
            <a:r>
              <a:rPr lang="ru-RU" sz="3200" b="1" dirty="0">
                <a:solidFill>
                  <a:srgbClr val="FFC000"/>
                </a:solidFill>
              </a:rPr>
              <a:t>на заседании Государственного Совета Российской Федерации </a:t>
            </a:r>
            <a:r>
              <a:rPr lang="en-US" sz="3200" b="1" dirty="0">
                <a:solidFill>
                  <a:srgbClr val="FFC000"/>
                </a:solidFill>
              </a:rPr>
              <a:t>             </a:t>
            </a:r>
            <a:r>
              <a:rPr lang="ru-RU" sz="3200" b="1" dirty="0">
                <a:solidFill>
                  <a:srgbClr val="FFC000"/>
                </a:solidFill>
              </a:rPr>
              <a:t>по вопросам совершенствования системы общего образования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/>
          <a:srcRect t="4026" r="46562" b="32935"/>
          <a:stretch/>
        </p:blipFill>
        <p:spPr>
          <a:xfrm>
            <a:off x="-93650" y="3581399"/>
            <a:ext cx="4478400" cy="2971801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-1" y="6181724"/>
            <a:ext cx="12191999" cy="676275"/>
          </a:xfrm>
          <a:prstGeom prst="rect">
            <a:avLst/>
          </a:prstGeom>
          <a:solidFill>
            <a:srgbClr val="800000">
              <a:alpha val="60000"/>
            </a:srgb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800" b="1" i="1" dirty="0">
                <a:solidFill>
                  <a:srgbClr val="FFFF66"/>
                </a:solidFill>
              </a:rPr>
              <a:t/>
            </a:r>
            <a:br>
              <a:rPr lang="ru-RU" sz="800" b="1" i="1" dirty="0">
                <a:solidFill>
                  <a:srgbClr val="FFFF66"/>
                </a:solidFill>
              </a:rPr>
            </a:br>
            <a:r>
              <a:rPr lang="ru-RU" sz="2700" b="1" i="1" dirty="0">
                <a:solidFill>
                  <a:srgbClr val="FFFF66"/>
                </a:solidFill>
              </a:rPr>
              <a:t>г. Москва, 23 декабря 2015 г.</a:t>
            </a:r>
          </a:p>
        </p:txBody>
      </p:sp>
      <p:pic>
        <p:nvPicPr>
          <p:cNvPr id="14" name="Picture 10" descr="Картинки по запросу эмблема профсоюза образования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10" y="5439861"/>
            <a:ext cx="734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0816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6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682" y="365125"/>
            <a:ext cx="9033678" cy="10557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t">
            <a:normAutofit fontScale="90000"/>
          </a:bodyPr>
          <a:lstStyle/>
          <a:p>
            <a:pPr algn="ctr"/>
            <a:r>
              <a:rPr lang="ru-RU" b="1" dirty="0">
                <a:solidFill>
                  <a:schemeClr val="accent5"/>
                </a:solidFill>
              </a:rPr>
              <a:t>Поручение Президента              Российской Федерации                               </a:t>
            </a:r>
            <a:r>
              <a:rPr lang="ru-RU" sz="3600" b="1" dirty="0">
                <a:solidFill>
                  <a:schemeClr val="accent5"/>
                </a:solidFill>
              </a:rPr>
              <a:t>(по итогам заседания Государственного совета</a:t>
            </a:r>
            <a:br>
              <a:rPr lang="ru-RU" sz="3600" b="1" dirty="0">
                <a:solidFill>
                  <a:schemeClr val="accent5"/>
                </a:solidFill>
              </a:rPr>
            </a:br>
            <a:r>
              <a:rPr lang="ru-RU" sz="3600" b="1" dirty="0">
                <a:solidFill>
                  <a:schemeClr val="accent5"/>
                </a:solidFill>
              </a:rPr>
              <a:t>Российской Федерации 23 декабря 2015 г.)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120" y="2574924"/>
            <a:ext cx="9159240" cy="428307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Правительству Российской Федерации совместно с органами исполнительной власти субъектов Российской Федерации в целях создания условий для развития и самореализации детей в процессе воспитания и обучения в общеобразовательных организациях: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принять меры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 снижению административной нагрузки на образовательные организации, в том числе путём сокращения контрольно-надзорных мероприятий;</a:t>
            </a:r>
          </a:p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 уменьшению нагрузки учителей, связанной с составлением ими отчётов, ответов на информационные запросы, направляемые в образовательные организации, а также с подготовкой внутренней отчётности образовательных организаций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Срок – 15 июня 2016 г.</a:t>
            </a:r>
          </a:p>
        </p:txBody>
      </p:sp>
      <p:pic>
        <p:nvPicPr>
          <p:cNvPr id="4102" name="Picture 6" descr="Владимир Владимирович Пути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0015" y="258445"/>
            <a:ext cx="3048000" cy="457200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Putin signature.sv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19616">
            <a:off x="9333865" y="5420201"/>
            <a:ext cx="2400300" cy="65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96312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0" y="-1632"/>
            <a:ext cx="12192000" cy="6894195"/>
          </a:xfrm>
          <a:prstGeom prst="rect">
            <a:avLst/>
          </a:prstGeom>
          <a:solidFill>
            <a:srgbClr val="000000">
              <a:alpha val="10196"/>
            </a:srgbClr>
          </a:solidFill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/>
          <a:srcRect l="34453" t="11389" r="34844" b="15139"/>
          <a:stretch/>
        </p:blipFill>
        <p:spPr>
          <a:xfrm rot="10800000">
            <a:off x="8857479" y="1988380"/>
            <a:ext cx="2139585" cy="288000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12" name="Picture 2" descr="https://otvet.imgsmail.ru/download/e6d15c747eb05e413cc8406ee3ba80b4_i-18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402" y="1771577"/>
            <a:ext cx="2139585" cy="2880001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10489" y="295585"/>
            <a:ext cx="11978639" cy="122109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t">
            <a:normAutofit fontScale="90000"/>
          </a:bodyPr>
          <a:lstStyle/>
          <a:p>
            <a:pPr algn="ctr"/>
            <a:r>
              <a:rPr lang="ru-RU" sz="4000" b="1" dirty="0">
                <a:solidFill>
                  <a:schemeClr val="accent5"/>
                </a:solidFill>
              </a:rPr>
              <a:t>Мероприятия по сокращению отчётности педагогических работников при выполнении ими должностных обязанностей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08608" y="3466479"/>
            <a:ext cx="5387342" cy="3324845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83000">
                <a:schemeClr val="accent1">
                  <a:lumMod val="75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вебинаре для руководителей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специалистов органов 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исполнительной власти субъектов Российской Федерации, осуществляющих государственное управление в сфере образования,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региональных (межрегиональных) организаций Общероссийского Профсоюза образования на тему «</a:t>
            </a:r>
            <a:r>
              <a:rPr lang="ru-RU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режима рабочего времени педагогических и иных работников 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организаций, осуществляющих образовательную деятельность: </a:t>
            </a:r>
            <a:r>
              <a:rPr lang="ru-RU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актуальные вопросы правоприменения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 (20 апреля 2016 г.)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8608" y="1554777"/>
            <a:ext cx="5387342" cy="1873603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83000">
                <a:schemeClr val="accent1">
                  <a:lumMod val="75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общепрофсоюзной тематической </a:t>
            </a:r>
            <a:r>
              <a:rPr lang="ru-RU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проверки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соблюдения трудового законодательства при заключении и изменении трудовых договоров (1 марта – 1 апреля 2016 г.), в том числе </a:t>
            </a:r>
            <a:r>
              <a:rPr lang="ru-RU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части определения 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них </a:t>
            </a:r>
            <a:r>
              <a:rPr lang="ru-RU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конкретных должностных обязанностей педагогических работников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/>
          <a:srcRect l="34766" t="11805" r="34922" b="15833"/>
          <a:stretch/>
        </p:blipFill>
        <p:spPr>
          <a:xfrm>
            <a:off x="7459942" y="1554777"/>
            <a:ext cx="2144799" cy="288000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13" name="Прямоугольник 12"/>
          <p:cNvSpPr/>
          <p:nvPr/>
        </p:nvSpPr>
        <p:spPr>
          <a:xfrm>
            <a:off x="6133843" y="4906478"/>
            <a:ext cx="5315207" cy="175432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Письмо в адрес председателей региональных (межрегиональных) организаций Общероссийского  Профсоюза образования с рекомендациями по проведению общепрофсоюзной тематической проверки (Авдеенко М.В., письмо Общероссийского Профсоюза образования от 10 февраля 2016 г. № 73)</a:t>
            </a:r>
            <a:endParaRPr lang="ru-RU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9305925" y="5800725"/>
            <a:ext cx="202882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248400" y="6057900"/>
            <a:ext cx="508635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6248400" y="6324600"/>
            <a:ext cx="88582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Стрелка вниз 25"/>
          <p:cNvSpPr/>
          <p:nvPr/>
        </p:nvSpPr>
        <p:spPr>
          <a:xfrm rot="5400000">
            <a:off x="6319316" y="2192672"/>
            <a:ext cx="484632" cy="630835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7445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12076</TotalTime>
  <Words>2082</Words>
  <Application>Microsoft Office PowerPoint</Application>
  <PresentationFormat>Широкоэкранный</PresentationFormat>
  <Paragraphs>785</Paragraphs>
  <Slides>33</Slides>
  <Notes>15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8" baseType="lpstr">
      <vt:lpstr>Arial</vt:lpstr>
      <vt:lpstr>Calibri</vt:lpstr>
      <vt:lpstr>Calibri Light</vt:lpstr>
      <vt:lpstr>Times New Roman</vt:lpstr>
      <vt:lpstr>Тема Office</vt:lpstr>
      <vt:lpstr>Об участии Общероссийского Профсоюза образования в работе по сокращению избыточной отчётности образовательных организаций и педагогических работников</vt:lpstr>
      <vt:lpstr>Актуализация проблемы оптимизации отчётности образовательных организаций в 2012–2015 гг. </vt:lpstr>
      <vt:lpstr>Мониторинг по вопросам интенсификации труда педагогических работников (2014 г.) и его итоги</vt:lpstr>
      <vt:lpstr>Ключевые факторы                                                     избыточной отчётности учителей</vt:lpstr>
      <vt:lpstr>Мероприятия по устранению отчётности педагогических работников при аттестации </vt:lpstr>
      <vt:lpstr>Презентация PowerPoint</vt:lpstr>
      <vt:lpstr> Обсуждение проблемы избыточной отчётности учителей                      на заседании Государственного Совета Российской Федерации              по вопросам совершенствования системы общего образования</vt:lpstr>
      <vt:lpstr>Поручение Президента              Российской Федерации                               (по итогам заседания Государственного совета Российской Федерации 23 декабря 2015 г.)</vt:lpstr>
      <vt:lpstr>Мероприятия по сокращению отчётности педагогических работников при выполнении ими должностных обязанностей </vt:lpstr>
      <vt:lpstr>Разработка рекомендаций и разъяснений                 по сокращению и устранению                        избыточной отчётности учителей</vt:lpstr>
      <vt:lpstr>Оптимизация отчётности –                                                    задача Минобрнауки России на 2016 год</vt:lpstr>
      <vt:lpstr>Постановка задачи оптимизации отчётности                  в субъектах Российской Федерации</vt:lpstr>
      <vt:lpstr>Презентация PowerPoint</vt:lpstr>
      <vt:lpstr>Итоги Всероссийского августовского совещания педагогических работников (г. Москва, 19–20 августа 2016 г.)</vt:lpstr>
      <vt:lpstr>Презентация PowerPoint</vt:lpstr>
      <vt:lpstr>Презентация PowerPoint</vt:lpstr>
      <vt:lpstr>Структура дополнительных разъяснений по сокращению и устранению избыточной отчётности учителей </vt:lpstr>
      <vt:lpstr>Должностные обязанности учителей</vt:lpstr>
      <vt:lpstr>Правовая основа для разработки   должностных инструкций учителей</vt:lpstr>
      <vt:lpstr>Должностные обязанности учителей, непосредственно связанные с составлением отчётной документации</vt:lpstr>
      <vt:lpstr>Регулирование участия учителей в разработке рабочих программ и ведения им электронного журнала и дневников</vt:lpstr>
      <vt:lpstr>Требования к структуре                                                    рабочих программ предметов, курсов</vt:lpstr>
      <vt:lpstr>Регулирование составления учителями отчётности              при выполнении ими дополнительных обязанностей</vt:lpstr>
      <vt:lpstr>Регулирование составления учителями отчётной документации              при осуществлении ими классного руководства</vt:lpstr>
      <vt:lpstr>Основные выводы</vt:lpstr>
      <vt:lpstr>Презентация PowerPoint</vt:lpstr>
      <vt:lpstr>Правовые основания для установления        Порядка проведения аттестации</vt:lpstr>
      <vt:lpstr>Правовое устранение отчётности учителей                      при проведении аттестации в целях подтверждения соответствия занимаемой должности</vt:lpstr>
      <vt:lpstr>Правовое устранение отчётности учителей                      при проведении аттестации в целях установления квалификационной категории</vt:lpstr>
      <vt:lpstr>Пример использования при аттестации общедоступной информации об учителе и результатах его работы </vt:lpstr>
      <vt:lpstr>Регулирование коллизий между нормативными правовыми актами при проведении аттестации</vt:lpstr>
      <vt:lpstr>Основные выводы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НАЦИОНАЛЬНАЯ СИСТЕМА УЧИТЕЛЬСКОГО РОСТА</dc:title>
  <dc:creator>Sergomanov Pavel</dc:creator>
  <cp:lastModifiedBy>Сергей Шадрин</cp:lastModifiedBy>
  <cp:revision>789</cp:revision>
  <cp:lastPrinted>2016-05-10T09:15:02Z</cp:lastPrinted>
  <dcterms:created xsi:type="dcterms:W3CDTF">2016-04-11T18:28:37Z</dcterms:created>
  <dcterms:modified xsi:type="dcterms:W3CDTF">2016-09-28T15:04:15Z</dcterms:modified>
</cp:coreProperties>
</file>